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82" r:id="rId2"/>
    <p:sldId id="256" r:id="rId3"/>
    <p:sldId id="279" r:id="rId4"/>
    <p:sldId id="283" r:id="rId5"/>
    <p:sldId id="280" r:id="rId6"/>
    <p:sldId id="257" r:id="rId7"/>
    <p:sldId id="258" r:id="rId8"/>
    <p:sldId id="259" r:id="rId9"/>
    <p:sldId id="260" r:id="rId10"/>
    <p:sldId id="284"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85" r:id="rId30"/>
  </p:sldIdLst>
  <p:sldSz cx="9144000" cy="6858000" type="screen4x3"/>
  <p:notesSz cx="6858000" cy="9144000"/>
  <p:defaultTextStyle>
    <a:defPPr>
      <a:defRPr lang="ar-SA"/>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58" d="100"/>
          <a:sy n="58" d="100"/>
        </p:scale>
        <p:origin x="-162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8C323614-00C2-4F7E-BBEC-452550FC200B}" type="datetimeFigureOut">
              <a:rPr lang="ar-SA"/>
              <a:pPr>
                <a:defRPr/>
              </a:pPr>
              <a:t>06/07/1433</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EE55B3B5-411E-4675-A576-EE993D0BAAD4}" type="slidenum">
              <a:rPr lang="ar-SA"/>
              <a:pPr>
                <a:defRPr/>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D3653246-D516-4A91-8A4A-1BC5A686204F}" type="datetimeFigureOut">
              <a:rPr lang="ar-SA"/>
              <a:pPr>
                <a:defRPr/>
              </a:pPr>
              <a:t>06/07/1433</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04AF492F-0774-462E-A384-E011029D424C}" type="slidenum">
              <a:rPr lang="ar-SA"/>
              <a:pPr>
                <a:defRPr/>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7E3DB812-6491-432D-92D9-E8A9FBACD958}" type="datetimeFigureOut">
              <a:rPr lang="ar-SA"/>
              <a:pPr>
                <a:defRPr/>
              </a:pPr>
              <a:t>06/07/1433</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86310F10-1143-4533-8A7A-FFAB4062DFFE}" type="slidenum">
              <a:rPr lang="ar-SA"/>
              <a:pPr>
                <a:defRPr/>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2D74BC2C-96B5-4EEF-88C2-3B3E35B6B138}" type="datetimeFigureOut">
              <a:rPr lang="ar-SA"/>
              <a:pPr>
                <a:defRPr/>
              </a:pPr>
              <a:t>06/07/1433</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76CF7BD9-EA2B-4B54-B1B9-DD6EDA3E359F}" type="slidenum">
              <a:rPr lang="ar-SA"/>
              <a:pPr>
                <a:defRPr/>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3DF02BE5-D794-4C93-8A5C-EA5FBAF0DC3A}" type="datetimeFigureOut">
              <a:rPr lang="ar-SA"/>
              <a:pPr>
                <a:defRPr/>
              </a:pPr>
              <a:t>06/07/1433</a:t>
            </a:fld>
            <a:endParaRPr lang="ar-SA" dirty="0"/>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285DED3E-5AE9-4913-B80A-06E24C76D970}" type="slidenum">
              <a:rPr lang="ar-SA"/>
              <a:pPr>
                <a:defRPr/>
              </a:pPr>
              <a:t>‹#›</a:t>
            </a:fld>
            <a:endParaRPr lang="ar-S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146C2AEB-1ECD-4209-9F26-17838FA73051}" type="datetimeFigureOut">
              <a:rPr lang="ar-SA"/>
              <a:pPr>
                <a:defRPr/>
              </a:pPr>
              <a:t>06/07/1433</a:t>
            </a:fld>
            <a:endParaRPr lang="ar-SA" dirty="0"/>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0D333535-0695-4F06-A514-D6E4C79BCBC7}" type="slidenum">
              <a:rPr lang="ar-SA"/>
              <a:pPr>
                <a:defRPr/>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14958ED0-1FA2-4C33-892B-53445BAE75F7}" type="datetimeFigureOut">
              <a:rPr lang="ar-SA"/>
              <a:pPr>
                <a:defRPr/>
              </a:pPr>
              <a:t>06/07/1433</a:t>
            </a:fld>
            <a:endParaRPr lang="ar-SA" dirty="0"/>
          </a:p>
        </p:txBody>
      </p:sp>
      <p:sp>
        <p:nvSpPr>
          <p:cNvPr id="8" name="عنصر نائب للتذييل 4"/>
          <p:cNvSpPr>
            <a:spLocks noGrp="1"/>
          </p:cNvSpPr>
          <p:nvPr>
            <p:ph type="ftr" sz="quarter" idx="11"/>
          </p:nvPr>
        </p:nvSpPr>
        <p:spPr/>
        <p:txBody>
          <a:bodyPr/>
          <a:lstStyle>
            <a:lvl1pPr>
              <a:defRPr/>
            </a:lvl1pPr>
          </a:lstStyle>
          <a:p>
            <a:pPr>
              <a:defRPr/>
            </a:pPr>
            <a:endParaRPr lang="ar-SA"/>
          </a:p>
        </p:txBody>
      </p:sp>
      <p:sp>
        <p:nvSpPr>
          <p:cNvPr id="9" name="عنصر نائب لرقم الشريحة 5"/>
          <p:cNvSpPr>
            <a:spLocks noGrp="1"/>
          </p:cNvSpPr>
          <p:nvPr>
            <p:ph type="sldNum" sz="quarter" idx="12"/>
          </p:nvPr>
        </p:nvSpPr>
        <p:spPr/>
        <p:txBody>
          <a:bodyPr/>
          <a:lstStyle>
            <a:lvl1pPr>
              <a:defRPr/>
            </a:lvl1pPr>
          </a:lstStyle>
          <a:p>
            <a:pPr>
              <a:defRPr/>
            </a:pPr>
            <a:fld id="{071E3241-9284-4360-A48C-7E28800CD502}" type="slidenum">
              <a:rPr lang="ar-SA"/>
              <a:pPr>
                <a:defRPr/>
              </a:pPr>
              <a:t>‹#›</a:t>
            </a:fld>
            <a:endParaRPr lang="ar-S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BE0CB2D8-B2A5-4D3A-B158-3B69961DABE5}" type="datetimeFigureOut">
              <a:rPr lang="ar-SA"/>
              <a:pPr>
                <a:defRPr/>
              </a:pPr>
              <a:t>06/07/1433</a:t>
            </a:fld>
            <a:endParaRPr lang="ar-SA" dirty="0"/>
          </a:p>
        </p:txBody>
      </p:sp>
      <p:sp>
        <p:nvSpPr>
          <p:cNvPr id="4" name="عنصر نائب للتذييل 4"/>
          <p:cNvSpPr>
            <a:spLocks noGrp="1"/>
          </p:cNvSpPr>
          <p:nvPr>
            <p:ph type="ftr" sz="quarter" idx="11"/>
          </p:nvPr>
        </p:nvSpPr>
        <p:spPr/>
        <p:txBody>
          <a:bodyPr/>
          <a:lstStyle>
            <a:lvl1pPr>
              <a:defRPr/>
            </a:lvl1pPr>
          </a:lstStyle>
          <a:p>
            <a:pPr>
              <a:defRPr/>
            </a:pPr>
            <a:endParaRPr lang="ar-SA"/>
          </a:p>
        </p:txBody>
      </p:sp>
      <p:sp>
        <p:nvSpPr>
          <p:cNvPr id="5" name="عنصر نائب لرقم الشريحة 5"/>
          <p:cNvSpPr>
            <a:spLocks noGrp="1"/>
          </p:cNvSpPr>
          <p:nvPr>
            <p:ph type="sldNum" sz="quarter" idx="12"/>
          </p:nvPr>
        </p:nvSpPr>
        <p:spPr/>
        <p:txBody>
          <a:bodyPr/>
          <a:lstStyle>
            <a:lvl1pPr>
              <a:defRPr/>
            </a:lvl1pPr>
          </a:lstStyle>
          <a:p>
            <a:pPr>
              <a:defRPr/>
            </a:pPr>
            <a:fld id="{EDA3EB30-6001-4912-AC81-8F709240CA8D}" type="slidenum">
              <a:rPr lang="ar-SA"/>
              <a:pPr>
                <a:defRPr/>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B9BF1395-6B4F-4F8E-8600-77E8B3FD8E1C}" type="datetimeFigureOut">
              <a:rPr lang="ar-SA"/>
              <a:pPr>
                <a:defRPr/>
              </a:pPr>
              <a:t>06/07/1433</a:t>
            </a:fld>
            <a:endParaRPr lang="ar-SA" dirty="0"/>
          </a:p>
        </p:txBody>
      </p:sp>
      <p:sp>
        <p:nvSpPr>
          <p:cNvPr id="3" name="عنصر نائب للتذييل 4"/>
          <p:cNvSpPr>
            <a:spLocks noGrp="1"/>
          </p:cNvSpPr>
          <p:nvPr>
            <p:ph type="ftr" sz="quarter" idx="11"/>
          </p:nvPr>
        </p:nvSpPr>
        <p:spPr/>
        <p:txBody>
          <a:bodyPr/>
          <a:lstStyle>
            <a:lvl1pPr>
              <a:defRPr/>
            </a:lvl1pPr>
          </a:lstStyle>
          <a:p>
            <a:pPr>
              <a:defRPr/>
            </a:pPr>
            <a:endParaRPr lang="ar-SA"/>
          </a:p>
        </p:txBody>
      </p:sp>
      <p:sp>
        <p:nvSpPr>
          <p:cNvPr id="4" name="عنصر نائب لرقم الشريحة 5"/>
          <p:cNvSpPr>
            <a:spLocks noGrp="1"/>
          </p:cNvSpPr>
          <p:nvPr>
            <p:ph type="sldNum" sz="quarter" idx="12"/>
          </p:nvPr>
        </p:nvSpPr>
        <p:spPr/>
        <p:txBody>
          <a:bodyPr/>
          <a:lstStyle>
            <a:lvl1pPr>
              <a:defRPr/>
            </a:lvl1pPr>
          </a:lstStyle>
          <a:p>
            <a:pPr>
              <a:defRPr/>
            </a:pPr>
            <a:fld id="{7F65A434-946A-4E11-898D-45285A6B9B38}" type="slidenum">
              <a:rPr lang="ar-SA"/>
              <a:pPr>
                <a:defRPr/>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EED2348B-8244-43FF-A799-58AEFF0416E7}" type="datetimeFigureOut">
              <a:rPr lang="ar-SA"/>
              <a:pPr>
                <a:defRPr/>
              </a:pPr>
              <a:t>06/07/1433</a:t>
            </a:fld>
            <a:endParaRPr lang="ar-SA" dirty="0"/>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BAAFBBDE-BCD2-42D7-8163-9E397942F767}" type="slidenum">
              <a:rPr lang="ar-SA"/>
              <a:pPr>
                <a:defRPr/>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F6E15981-8B60-42F0-80CF-F40D8E385DB7}" type="datetimeFigureOut">
              <a:rPr lang="ar-SA"/>
              <a:pPr>
                <a:defRPr/>
              </a:pPr>
              <a:t>06/07/1433</a:t>
            </a:fld>
            <a:endParaRPr lang="ar-SA" dirty="0"/>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FD3F38B3-BE68-4BC3-8836-C51105751E9E}" type="slidenum">
              <a:rPr lang="ar-SA"/>
              <a:pPr>
                <a:defRPr/>
              </a:pPr>
              <a:t>‹#›</a:t>
            </a:fld>
            <a:endParaRPr lang="ar-S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rtl="1" fontAlgn="auto">
              <a:spcBef>
                <a:spcPts val="0"/>
              </a:spcBef>
              <a:spcAft>
                <a:spcPts val="0"/>
              </a:spcAft>
              <a:defRPr sz="1200">
                <a:solidFill>
                  <a:schemeClr val="tx1">
                    <a:tint val="75000"/>
                  </a:schemeClr>
                </a:solidFill>
                <a:latin typeface="+mn-lt"/>
                <a:cs typeface="+mn-cs"/>
              </a:defRPr>
            </a:lvl1pPr>
          </a:lstStyle>
          <a:p>
            <a:pPr>
              <a:defRPr/>
            </a:pPr>
            <a:fld id="{33D08B92-097B-4E8D-B327-A90819F2B5EC}" type="datetimeFigureOut">
              <a:rPr lang="ar-SA"/>
              <a:pPr>
                <a:defRPr/>
              </a:pPr>
              <a:t>06/07/1433</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rtl="1" fontAlgn="auto">
              <a:spcBef>
                <a:spcPts val="0"/>
              </a:spcBef>
              <a:spcAft>
                <a:spcPts val="0"/>
              </a:spcAft>
              <a:defRPr sz="1200">
                <a:solidFill>
                  <a:schemeClr val="tx1">
                    <a:tint val="75000"/>
                  </a:schemeClr>
                </a:solidFill>
                <a:latin typeface="+mn-lt"/>
                <a:cs typeface="+mn-cs"/>
              </a:defRPr>
            </a:lvl1pPr>
          </a:lstStyle>
          <a:p>
            <a:pPr>
              <a:defRPr/>
            </a:pP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rtl="1" fontAlgn="auto">
              <a:spcBef>
                <a:spcPts val="0"/>
              </a:spcBef>
              <a:spcAft>
                <a:spcPts val="0"/>
              </a:spcAft>
              <a:defRPr sz="1200">
                <a:solidFill>
                  <a:schemeClr val="tx1">
                    <a:tint val="75000"/>
                  </a:schemeClr>
                </a:solidFill>
                <a:latin typeface="+mn-lt"/>
                <a:cs typeface="+mn-cs"/>
              </a:defRPr>
            </a:lvl1pPr>
          </a:lstStyle>
          <a:p>
            <a:pPr>
              <a:defRPr/>
            </a:pPr>
            <a:fld id="{30641F72-D7F9-4B21-8F98-A379D328E850}" type="slidenum">
              <a:rPr lang="ar-SA"/>
              <a:pPr>
                <a:defRPr/>
              </a:pPr>
              <a:t>‹#›</a:t>
            </a:fld>
            <a:endParaRPr lang="ar-SA"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1" eaLnBrk="0" fontAlgn="base" hangingPunct="0">
        <a:spcBef>
          <a:spcPct val="0"/>
        </a:spcBef>
        <a:spcAft>
          <a:spcPct val="0"/>
        </a:spcAft>
        <a:defRPr sz="4400" kern="1200">
          <a:solidFill>
            <a:schemeClr val="tx1"/>
          </a:solidFill>
          <a:latin typeface="+mj-lt"/>
          <a:ea typeface="+mj-ea"/>
          <a:cs typeface="+mj-cs"/>
        </a:defRPr>
      </a:lvl1pPr>
      <a:lvl2pPr algn="ctr" rtl="1" eaLnBrk="0" fontAlgn="base" hangingPunct="0">
        <a:spcBef>
          <a:spcPct val="0"/>
        </a:spcBef>
        <a:spcAft>
          <a:spcPct val="0"/>
        </a:spcAft>
        <a:defRPr sz="4400">
          <a:solidFill>
            <a:schemeClr val="tx1"/>
          </a:solidFill>
          <a:latin typeface="Calibri" pitchFamily="34" charset="0"/>
          <a:cs typeface="Times New Roman" pitchFamily="18" charset="0"/>
        </a:defRPr>
      </a:lvl2pPr>
      <a:lvl3pPr algn="ctr" rtl="1" eaLnBrk="0" fontAlgn="base" hangingPunct="0">
        <a:spcBef>
          <a:spcPct val="0"/>
        </a:spcBef>
        <a:spcAft>
          <a:spcPct val="0"/>
        </a:spcAft>
        <a:defRPr sz="4400">
          <a:solidFill>
            <a:schemeClr val="tx1"/>
          </a:solidFill>
          <a:latin typeface="Calibri" pitchFamily="34" charset="0"/>
          <a:cs typeface="Times New Roman" pitchFamily="18" charset="0"/>
        </a:defRPr>
      </a:lvl3pPr>
      <a:lvl4pPr algn="ctr" rtl="1" eaLnBrk="0" fontAlgn="base" hangingPunct="0">
        <a:spcBef>
          <a:spcPct val="0"/>
        </a:spcBef>
        <a:spcAft>
          <a:spcPct val="0"/>
        </a:spcAft>
        <a:defRPr sz="4400">
          <a:solidFill>
            <a:schemeClr val="tx1"/>
          </a:solidFill>
          <a:latin typeface="Calibri" pitchFamily="34" charset="0"/>
          <a:cs typeface="Times New Roman" pitchFamily="18" charset="0"/>
        </a:defRPr>
      </a:lvl4pPr>
      <a:lvl5pPr algn="ctr" rtl="1" eaLnBrk="0" fontAlgn="base" hangingPunct="0">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r" rtl="1"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r" rtl="1"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r" rtl="1"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ubtitle 4"/>
          <p:cNvSpPr>
            <a:spLocks noGrp="1"/>
          </p:cNvSpPr>
          <p:nvPr>
            <p:ph type="subTitle" idx="4294967295"/>
          </p:nvPr>
        </p:nvSpPr>
        <p:spPr>
          <a:xfrm>
            <a:off x="1676400" y="2514600"/>
            <a:ext cx="6400800" cy="3124200"/>
          </a:xfrm>
        </p:spPr>
        <p:txBody>
          <a:bodyPr/>
          <a:lstStyle/>
          <a:p>
            <a:pPr marL="0" indent="0" algn="ctr">
              <a:buFont typeface="Arial" charset="0"/>
              <a:buNone/>
            </a:pPr>
            <a:r>
              <a:rPr lang="ar-SA" sz="4400" b="1" smtClean="0">
                <a:solidFill>
                  <a:srgbClr val="17375E"/>
                </a:solidFill>
                <a:latin typeface="Arial Narrow" pitchFamily="34" charset="0"/>
              </a:rPr>
              <a:t>مهارات الكتابة الإدارية</a:t>
            </a:r>
          </a:p>
          <a:p>
            <a:pPr marL="0" indent="0" algn="ctr">
              <a:buFont typeface="Arial" charset="0"/>
              <a:buNone/>
            </a:pPr>
            <a:endParaRPr lang="ar-SA" sz="1600" smtClean="0">
              <a:solidFill>
                <a:srgbClr val="17375E"/>
              </a:solidFill>
              <a:latin typeface="Arial Narrow" pitchFamily="34" charset="0"/>
            </a:endParaRPr>
          </a:p>
          <a:p>
            <a:pPr marL="0" indent="0" algn="ctr">
              <a:buFont typeface="Arial" charset="0"/>
              <a:buNone/>
            </a:pPr>
            <a:r>
              <a:rPr lang="ar-SA" smtClean="0">
                <a:solidFill>
                  <a:srgbClr val="17375E"/>
                </a:solidFill>
                <a:latin typeface="Arial Narrow" pitchFamily="34" charset="0"/>
              </a:rPr>
              <a:t>أ. محمد الحريري</a:t>
            </a:r>
          </a:p>
          <a:p>
            <a:pPr marL="0" indent="0" algn="ctr">
              <a:buFont typeface="Arial" charset="0"/>
              <a:buNone/>
            </a:pPr>
            <a:r>
              <a:rPr lang="ar-SA" smtClean="0">
                <a:solidFill>
                  <a:srgbClr val="17375E"/>
                </a:solidFill>
                <a:latin typeface="Arial Narrow" pitchFamily="34" charset="0"/>
              </a:rPr>
              <a:t>الفصل السابع</a:t>
            </a:r>
          </a:p>
          <a:p>
            <a:pPr marL="0" indent="0" algn="ctr">
              <a:buFont typeface="Arial" charset="0"/>
              <a:buNone/>
            </a:pPr>
            <a:r>
              <a:rPr lang="ar-SA" smtClean="0">
                <a:solidFill>
                  <a:srgbClr val="17375E"/>
                </a:solidFill>
                <a:latin typeface="Arial Narrow" pitchFamily="34" charset="0"/>
              </a:rPr>
              <a:t>اللمسات النهائية للتقرير</a:t>
            </a:r>
          </a:p>
        </p:txBody>
      </p:sp>
      <p:pic>
        <p:nvPicPr>
          <p:cNvPr id="13314" name="Picture 6"/>
          <p:cNvPicPr>
            <a:picLocks noChangeAspect="1"/>
          </p:cNvPicPr>
          <p:nvPr/>
        </p:nvPicPr>
        <p:blipFill>
          <a:blip r:embed="rId2"/>
          <a:srcRect/>
          <a:stretch>
            <a:fillRect/>
          </a:stretch>
        </p:blipFill>
        <p:spPr bwMode="auto">
          <a:xfrm>
            <a:off x="3733800" y="658813"/>
            <a:ext cx="2095500" cy="122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p:txBody>
          <a:bodyPr/>
          <a:lstStyle/>
          <a:p>
            <a:r>
              <a:rPr lang="ar-SA" smtClean="0"/>
              <a:t>تابع: مراجعة التدقيق - </a:t>
            </a:r>
            <a:r>
              <a:rPr lang="en-US" smtClean="0">
                <a:cs typeface="Times New Roman" pitchFamily="18" charset="0"/>
              </a:rPr>
              <a:t>Proofreading</a:t>
            </a:r>
          </a:p>
        </p:txBody>
      </p:sp>
      <p:sp>
        <p:nvSpPr>
          <p:cNvPr id="22530" name="Rectangle 3"/>
          <p:cNvSpPr>
            <a:spLocks noGrp="1"/>
          </p:cNvSpPr>
          <p:nvPr>
            <p:ph type="body" idx="1"/>
          </p:nvPr>
        </p:nvSpPr>
        <p:spPr>
          <a:xfrm>
            <a:off x="990600" y="1600200"/>
            <a:ext cx="7696200" cy="4525963"/>
          </a:xfrm>
        </p:spPr>
        <p:txBody>
          <a:bodyPr/>
          <a:lstStyle/>
          <a:p>
            <a:pPr algn="just" eaLnBrk="1" hangingPunct="1"/>
            <a:r>
              <a:rPr lang="ar-JO" sz="3000" smtClean="0"/>
              <a:t>ان زميلك يستطيع ان يفعل ذلك كله دون تدريب معين للقيام بهذا العمل لان ذلك هو مجرد الاحساس العام المتمشي مع المنطق</a:t>
            </a:r>
            <a:r>
              <a:rPr lang="ar-SA" sz="3000" smtClean="0"/>
              <a:t> .</a:t>
            </a:r>
          </a:p>
          <a:p>
            <a:pPr algn="just" eaLnBrk="1" hangingPunct="1"/>
            <a:r>
              <a:rPr lang="ar-SA" sz="3000" smtClean="0"/>
              <a:t>من الأخطاء الشائعة للباحثين هو عدم العمل على مراجعة التدقيق</a:t>
            </a:r>
            <a:endParaRPr lang="ar-JO" sz="3000" smtClean="0"/>
          </a:p>
          <a:p>
            <a:endParaRPr lang="en-US" smtClean="0">
              <a:cs typeface="Arial"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normAutofit fontScale="90000"/>
          </a:bodyPr>
          <a:lstStyle/>
          <a:p>
            <a:pPr eaLnBrk="1" fontAlgn="auto" hangingPunct="1">
              <a:spcAft>
                <a:spcPts val="0"/>
              </a:spcAft>
              <a:defRPr/>
            </a:pPr>
            <a:r>
              <a:rPr lang="ar-JO" dirty="0" smtClean="0"/>
              <a:t>الاقتراحات التي يمكن توجيه النظر اليها</a:t>
            </a:r>
            <a:br>
              <a:rPr lang="ar-JO" dirty="0" smtClean="0"/>
            </a:br>
            <a:r>
              <a:rPr lang="ar-JO" dirty="0" smtClean="0"/>
              <a:t>من قبل الزميل </a:t>
            </a:r>
            <a:endParaRPr lang="en-US" dirty="0"/>
          </a:p>
        </p:txBody>
      </p:sp>
      <p:sp>
        <p:nvSpPr>
          <p:cNvPr id="23554" name="Content Placeholder 2"/>
          <p:cNvSpPr>
            <a:spLocks noGrp="1"/>
          </p:cNvSpPr>
          <p:nvPr>
            <p:ph idx="1"/>
          </p:nvPr>
        </p:nvSpPr>
        <p:spPr>
          <a:xfrm>
            <a:off x="1066800" y="1600200"/>
            <a:ext cx="7620000" cy="4525963"/>
          </a:xfrm>
        </p:spPr>
        <p:txBody>
          <a:bodyPr/>
          <a:lstStyle/>
          <a:p>
            <a:pPr algn="just" eaLnBrk="1" hangingPunct="1">
              <a:buFontTx/>
              <a:buChar char="•"/>
            </a:pPr>
            <a:r>
              <a:rPr lang="ar-SA" smtClean="0"/>
              <a:t>المعنى:</a:t>
            </a:r>
          </a:p>
          <a:p>
            <a:pPr algn="just" eaLnBrk="1" hangingPunct="1">
              <a:buFontTx/>
              <a:buNone/>
            </a:pPr>
            <a:r>
              <a:rPr lang="ar-SA" smtClean="0"/>
              <a:t>	</a:t>
            </a:r>
            <a:r>
              <a:rPr lang="ar-JO" smtClean="0"/>
              <a:t>هل المعنى الذي يقصده كاتب التقرير واضح؟ </a:t>
            </a:r>
            <a:r>
              <a:rPr lang="ar-SA" smtClean="0"/>
              <a:t>إ</a:t>
            </a:r>
            <a:r>
              <a:rPr lang="ar-JO" smtClean="0"/>
              <a:t>ذا لم يكن كذلك اتخذ الاتي :</a:t>
            </a:r>
          </a:p>
          <a:p>
            <a:pPr lvl="1" algn="just" eaLnBrk="1" hangingPunct="1">
              <a:buFont typeface="Arial" charset="0"/>
              <a:buNone/>
            </a:pPr>
            <a:r>
              <a:rPr lang="ar-JO" smtClean="0"/>
              <a:t>1- وضح لزميلك النقاط التي سببت لك اللبس؟</a:t>
            </a:r>
          </a:p>
          <a:p>
            <a:pPr lvl="1" algn="just" eaLnBrk="1" hangingPunct="1">
              <a:buFont typeface="Arial" charset="0"/>
              <a:buNone/>
            </a:pPr>
            <a:r>
              <a:rPr lang="ar-JO" smtClean="0"/>
              <a:t>2- اس</a:t>
            </a:r>
            <a:r>
              <a:rPr lang="ar-SA" smtClean="0"/>
              <a:t>أ</a:t>
            </a:r>
            <a:r>
              <a:rPr lang="ar-JO" smtClean="0"/>
              <a:t>له: ما الذي تقصده؟</a:t>
            </a:r>
          </a:p>
          <a:p>
            <a:pPr lvl="1" algn="just" eaLnBrk="1" hangingPunct="1">
              <a:buFont typeface="Arial" charset="0"/>
              <a:buNone/>
            </a:pPr>
            <a:r>
              <a:rPr lang="ar-JO" smtClean="0"/>
              <a:t>3- جرب معه بعض العبارات التي تكون واضحة لكليكما؟</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normAutofit fontScale="90000"/>
          </a:bodyPr>
          <a:lstStyle/>
          <a:p>
            <a:pPr eaLnBrk="1" fontAlgn="auto" hangingPunct="1">
              <a:spcAft>
                <a:spcPts val="0"/>
              </a:spcAft>
              <a:defRPr/>
            </a:pPr>
            <a:r>
              <a:rPr lang="ar-JO" dirty="0" smtClean="0"/>
              <a:t>الاقتراحات التي يمكن توجيه النظر اليها</a:t>
            </a:r>
            <a:br>
              <a:rPr lang="ar-JO" dirty="0" smtClean="0"/>
            </a:br>
            <a:r>
              <a:rPr lang="ar-JO" dirty="0" smtClean="0"/>
              <a:t>من قبل الزميل </a:t>
            </a:r>
            <a:endParaRPr lang="en-US" dirty="0"/>
          </a:p>
        </p:txBody>
      </p:sp>
      <p:sp>
        <p:nvSpPr>
          <p:cNvPr id="24578" name="Content Placeholder 2"/>
          <p:cNvSpPr>
            <a:spLocks noGrp="1"/>
          </p:cNvSpPr>
          <p:nvPr>
            <p:ph idx="1"/>
          </p:nvPr>
        </p:nvSpPr>
        <p:spPr>
          <a:xfrm>
            <a:off x="990600" y="1600200"/>
            <a:ext cx="7696200" cy="4525963"/>
          </a:xfrm>
        </p:spPr>
        <p:txBody>
          <a:bodyPr/>
          <a:lstStyle/>
          <a:p>
            <a:pPr eaLnBrk="1" hangingPunct="1">
              <a:buFontTx/>
              <a:buChar char="•"/>
            </a:pPr>
            <a:r>
              <a:rPr lang="ar-JO" smtClean="0"/>
              <a:t>التنظيم العام</a:t>
            </a:r>
            <a:r>
              <a:rPr lang="ar-SA" smtClean="0"/>
              <a:t>:</a:t>
            </a:r>
          </a:p>
          <a:p>
            <a:pPr eaLnBrk="1" hangingPunct="1">
              <a:buFontTx/>
              <a:buNone/>
            </a:pPr>
            <a:r>
              <a:rPr lang="ar-SA" smtClean="0"/>
              <a:t>	</a:t>
            </a:r>
            <a:r>
              <a:rPr lang="ar-JO" smtClean="0"/>
              <a:t>ربما تكون الصعوبة عند زميلك هي في التنظيم العام للتقرير اذا كان الامر كذلك فناقشه في الآتي:</a:t>
            </a:r>
          </a:p>
          <a:p>
            <a:pPr lvl="1" eaLnBrk="1" hangingPunct="1">
              <a:buFont typeface="Arial" charset="0"/>
              <a:buNone/>
            </a:pPr>
            <a:r>
              <a:rPr lang="ar-JO" smtClean="0"/>
              <a:t>1- ما الذي يحاول ان يقوله ؟</a:t>
            </a:r>
          </a:p>
          <a:p>
            <a:pPr lvl="1" eaLnBrk="1" hangingPunct="1">
              <a:buFont typeface="Arial" charset="0"/>
              <a:buNone/>
            </a:pPr>
            <a:r>
              <a:rPr lang="ar-JO" smtClean="0"/>
              <a:t>2- اساله ان يضع الافكار الرئيسة بشكل بارز ؟</a:t>
            </a:r>
          </a:p>
          <a:p>
            <a:pPr lvl="1" eaLnBrk="1" hangingPunct="1">
              <a:buFont typeface="Arial" charset="0"/>
              <a:buNone/>
            </a:pPr>
            <a:r>
              <a:rPr lang="ar-JO" smtClean="0"/>
              <a:t>3- هل نحتاج الى تبديل بعض الفقرات بالكامل ؟</a:t>
            </a:r>
            <a:endParaRPr lang="en-US" smtClean="0">
              <a:cs typeface="Arial"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normAutofit fontScale="90000"/>
          </a:bodyPr>
          <a:lstStyle/>
          <a:p>
            <a:pPr eaLnBrk="1" fontAlgn="auto" hangingPunct="1">
              <a:spcAft>
                <a:spcPts val="0"/>
              </a:spcAft>
              <a:defRPr/>
            </a:pPr>
            <a:r>
              <a:rPr lang="ar-JO" dirty="0" smtClean="0"/>
              <a:t>الاقتراحات التي يمكن توجيه النظر اليها</a:t>
            </a:r>
            <a:br>
              <a:rPr lang="ar-JO" dirty="0" smtClean="0"/>
            </a:br>
            <a:r>
              <a:rPr lang="ar-JO" dirty="0" smtClean="0"/>
              <a:t>من قبل الزميل </a:t>
            </a:r>
            <a:endParaRPr lang="en-US" dirty="0"/>
          </a:p>
        </p:txBody>
      </p:sp>
      <p:sp>
        <p:nvSpPr>
          <p:cNvPr id="25602" name="Content Placeholder 2"/>
          <p:cNvSpPr>
            <a:spLocks noGrp="1"/>
          </p:cNvSpPr>
          <p:nvPr>
            <p:ph idx="1"/>
          </p:nvPr>
        </p:nvSpPr>
        <p:spPr>
          <a:xfrm>
            <a:off x="990600" y="1600200"/>
            <a:ext cx="7696200" cy="4525963"/>
          </a:xfrm>
        </p:spPr>
        <p:txBody>
          <a:bodyPr/>
          <a:lstStyle/>
          <a:p>
            <a:pPr eaLnBrk="1" hangingPunct="1">
              <a:buFontTx/>
              <a:buChar char="•"/>
            </a:pPr>
            <a:r>
              <a:rPr lang="ar-JO" smtClean="0"/>
              <a:t>اختيار الكلمات :</a:t>
            </a:r>
            <a:endParaRPr lang="ar-SA" smtClean="0"/>
          </a:p>
          <a:p>
            <a:pPr lvl="1" eaLnBrk="1" hangingPunct="1">
              <a:buFontTx/>
              <a:buNone/>
            </a:pPr>
            <a:r>
              <a:rPr lang="ar-JO" smtClean="0"/>
              <a:t>هل يستخدم كاتب التقرير كلمات ضخمة لإخفاء المعاني داخلها؟</a:t>
            </a:r>
          </a:p>
          <a:p>
            <a:pPr lvl="1" eaLnBrk="1" hangingPunct="1">
              <a:buFont typeface="Arial" charset="0"/>
              <a:buNone/>
            </a:pPr>
            <a:r>
              <a:rPr lang="ar-JO" smtClean="0"/>
              <a:t>اذا كان الامر كذلك فاقترح عليه الاتي :</a:t>
            </a:r>
          </a:p>
          <a:p>
            <a:pPr lvl="1" eaLnBrk="1" hangingPunct="1">
              <a:buFont typeface="Arial" charset="0"/>
              <a:buNone/>
            </a:pPr>
            <a:r>
              <a:rPr lang="ar-JO" smtClean="0"/>
              <a:t>1- تغيير الكلمات الرنانة بكلمات اوضح وابسط منها.</a:t>
            </a:r>
          </a:p>
          <a:p>
            <a:pPr lvl="1" eaLnBrk="1" hangingPunct="1">
              <a:buFont typeface="Arial" charset="0"/>
              <a:buNone/>
            </a:pPr>
            <a:r>
              <a:rPr lang="ar-JO" smtClean="0"/>
              <a:t>2- استبعاد الكلمات الزائدة عن الحاجة واي كلمات غامضة اخرى.</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normAutofit fontScale="90000"/>
          </a:bodyPr>
          <a:lstStyle/>
          <a:p>
            <a:pPr eaLnBrk="1" fontAlgn="auto" hangingPunct="1">
              <a:spcAft>
                <a:spcPts val="0"/>
              </a:spcAft>
              <a:defRPr/>
            </a:pPr>
            <a:r>
              <a:rPr lang="ar-JO" dirty="0" smtClean="0"/>
              <a:t>الاقتراحات التي يمكن توجيه النظر اليها</a:t>
            </a:r>
            <a:br>
              <a:rPr lang="ar-JO" dirty="0" smtClean="0"/>
            </a:br>
            <a:r>
              <a:rPr lang="ar-JO" dirty="0" smtClean="0"/>
              <a:t>من قبل الزميل </a:t>
            </a:r>
            <a:endParaRPr lang="en-US" dirty="0"/>
          </a:p>
        </p:txBody>
      </p:sp>
      <p:sp>
        <p:nvSpPr>
          <p:cNvPr id="26626" name="Content Placeholder 2"/>
          <p:cNvSpPr>
            <a:spLocks noGrp="1"/>
          </p:cNvSpPr>
          <p:nvPr>
            <p:ph idx="1"/>
          </p:nvPr>
        </p:nvSpPr>
        <p:spPr>
          <a:xfrm>
            <a:off x="1066800" y="1600200"/>
            <a:ext cx="7620000" cy="4525963"/>
          </a:xfrm>
        </p:spPr>
        <p:txBody>
          <a:bodyPr/>
          <a:lstStyle/>
          <a:p>
            <a:pPr eaLnBrk="1" hangingPunct="1">
              <a:buFontTx/>
              <a:buChar char="•"/>
            </a:pPr>
            <a:r>
              <a:rPr lang="ar-JO" smtClean="0"/>
              <a:t>تركيب الجمل</a:t>
            </a:r>
            <a:r>
              <a:rPr lang="ar-SA" smtClean="0"/>
              <a:t>:</a:t>
            </a:r>
          </a:p>
          <a:p>
            <a:pPr lvl="1" eaLnBrk="1" hangingPunct="1">
              <a:buFontTx/>
              <a:buNone/>
            </a:pPr>
            <a:r>
              <a:rPr lang="ar-JO" smtClean="0"/>
              <a:t>هل الجمل اطول من اللازم ومعقدة ؟</a:t>
            </a:r>
          </a:p>
          <a:p>
            <a:pPr lvl="1" eaLnBrk="1" hangingPunct="1">
              <a:buFont typeface="Arial" charset="0"/>
              <a:buNone/>
            </a:pPr>
            <a:r>
              <a:rPr lang="ar-SA" smtClean="0"/>
              <a:t>إ</a:t>
            </a:r>
            <a:r>
              <a:rPr lang="ar-JO" smtClean="0"/>
              <a:t>ذا كان ال</a:t>
            </a:r>
            <a:r>
              <a:rPr lang="ar-SA" smtClean="0"/>
              <a:t>أ</a:t>
            </a:r>
            <a:r>
              <a:rPr lang="ar-JO" smtClean="0"/>
              <a:t>مر كذلك فاقترح علية ال</a:t>
            </a:r>
            <a:r>
              <a:rPr lang="ar-SA" smtClean="0"/>
              <a:t>آ</a:t>
            </a:r>
            <a:r>
              <a:rPr lang="ar-JO" smtClean="0"/>
              <a:t>تي:</a:t>
            </a:r>
          </a:p>
          <a:p>
            <a:pPr lvl="2" eaLnBrk="1" hangingPunct="1">
              <a:buFont typeface="Arial" charset="0"/>
              <a:buNone/>
            </a:pPr>
            <a:r>
              <a:rPr lang="ar-JO" smtClean="0"/>
              <a:t>1- شطر العبارات الطويلة الى جملتين قصيرتين او اكثر .</a:t>
            </a:r>
          </a:p>
          <a:p>
            <a:pPr lvl="2" eaLnBrk="1" hangingPunct="1">
              <a:buFont typeface="Arial" charset="0"/>
              <a:buNone/>
            </a:pPr>
            <a:r>
              <a:rPr lang="ar-JO" smtClean="0"/>
              <a:t>2- ضع ال</a:t>
            </a:r>
            <a:r>
              <a:rPr lang="ar-SA" smtClean="0"/>
              <a:t>أ</a:t>
            </a:r>
            <a:r>
              <a:rPr lang="ar-JO" smtClean="0"/>
              <a:t>فكار الرئيسة في عبارات منفصلة</a:t>
            </a:r>
            <a:r>
              <a:rPr lang="ar-SA" smtClean="0"/>
              <a:t>.</a:t>
            </a:r>
            <a:endParaRPr lang="en-US" smtClean="0">
              <a:cs typeface="Arial"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normAutofit fontScale="90000"/>
          </a:bodyPr>
          <a:lstStyle/>
          <a:p>
            <a:pPr eaLnBrk="1" fontAlgn="auto" hangingPunct="1">
              <a:spcAft>
                <a:spcPts val="0"/>
              </a:spcAft>
              <a:defRPr/>
            </a:pPr>
            <a:r>
              <a:rPr lang="ar-JO" dirty="0" smtClean="0"/>
              <a:t>الاقتراحات التي يمكن توجيه النظر اليها</a:t>
            </a:r>
            <a:br>
              <a:rPr lang="ar-JO" dirty="0" smtClean="0"/>
            </a:br>
            <a:r>
              <a:rPr lang="ar-JO" dirty="0" smtClean="0"/>
              <a:t>من قبل الزميل </a:t>
            </a:r>
            <a:endParaRPr lang="en-US" dirty="0"/>
          </a:p>
        </p:txBody>
      </p:sp>
      <p:sp>
        <p:nvSpPr>
          <p:cNvPr id="27650" name="Content Placeholder 2"/>
          <p:cNvSpPr>
            <a:spLocks noGrp="1"/>
          </p:cNvSpPr>
          <p:nvPr>
            <p:ph idx="1"/>
          </p:nvPr>
        </p:nvSpPr>
        <p:spPr/>
        <p:txBody>
          <a:bodyPr/>
          <a:lstStyle/>
          <a:p>
            <a:pPr eaLnBrk="1" hangingPunct="1">
              <a:buFontTx/>
              <a:buChar char="•"/>
            </a:pPr>
            <a:r>
              <a:rPr lang="ar-JO" smtClean="0"/>
              <a:t>الانتقال :</a:t>
            </a:r>
          </a:p>
          <a:p>
            <a:pPr lvl="1" eaLnBrk="1" hangingPunct="1">
              <a:buFont typeface="Arial" charset="0"/>
              <a:buNone/>
            </a:pPr>
            <a:r>
              <a:rPr lang="ar-JO" smtClean="0"/>
              <a:t>هل ال</a:t>
            </a:r>
            <a:r>
              <a:rPr lang="ar-SA" smtClean="0"/>
              <a:t>أ</a:t>
            </a:r>
            <a:r>
              <a:rPr lang="ar-JO" smtClean="0"/>
              <a:t>فكار تنتقل بسهولة من نقطة الى اخرى؟</a:t>
            </a:r>
          </a:p>
          <a:p>
            <a:pPr lvl="1" eaLnBrk="1" hangingPunct="1">
              <a:buFont typeface="Arial" charset="0"/>
              <a:buNone/>
            </a:pPr>
            <a:r>
              <a:rPr lang="ar-SA" smtClean="0"/>
              <a:t>إ</a:t>
            </a:r>
            <a:r>
              <a:rPr lang="ar-JO" smtClean="0"/>
              <a:t>ذا كانت هنالك قفزات مفاجئة اقترح عليه الاتي :</a:t>
            </a:r>
          </a:p>
          <a:p>
            <a:pPr lvl="2" eaLnBrk="1" hangingPunct="1">
              <a:buFont typeface="Arial" charset="0"/>
              <a:buNone/>
            </a:pPr>
            <a:r>
              <a:rPr lang="ar-JO" smtClean="0"/>
              <a:t>1- وضع كلمات او عبارات تربط المعنى التالي بالسابق.</a:t>
            </a:r>
          </a:p>
          <a:p>
            <a:pPr lvl="2" eaLnBrk="1" hangingPunct="1">
              <a:buFont typeface="Arial" charset="0"/>
              <a:buNone/>
            </a:pPr>
            <a:r>
              <a:rPr lang="ar-JO" smtClean="0"/>
              <a:t>2- اضافة عبارة كاملة بمثابة فقرة انتقالية كوسيلة ربط.</a:t>
            </a:r>
            <a:endParaRPr lang="en-US" smtClean="0">
              <a:cs typeface="Arial"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1">
            <a:normAutofit fontScale="90000"/>
          </a:bodyPr>
          <a:lstStyle/>
          <a:p>
            <a:pPr eaLnBrk="1" fontAlgn="auto" hangingPunct="1">
              <a:spcAft>
                <a:spcPts val="0"/>
              </a:spcAft>
              <a:defRPr/>
            </a:pPr>
            <a:r>
              <a:rPr lang="ar-JO" dirty="0" smtClean="0"/>
              <a:t>الاقتراحات التي يمكن توجيه النظر اليها</a:t>
            </a:r>
            <a:br>
              <a:rPr lang="ar-JO" dirty="0" smtClean="0"/>
            </a:br>
            <a:r>
              <a:rPr lang="ar-JO" dirty="0" smtClean="0"/>
              <a:t>من قبل الزميل </a:t>
            </a:r>
            <a:endParaRPr lang="en-US" dirty="0"/>
          </a:p>
        </p:txBody>
      </p:sp>
      <p:sp>
        <p:nvSpPr>
          <p:cNvPr id="28674" name="Content Placeholder 2"/>
          <p:cNvSpPr>
            <a:spLocks noGrp="1"/>
          </p:cNvSpPr>
          <p:nvPr>
            <p:ph idx="1"/>
          </p:nvPr>
        </p:nvSpPr>
        <p:spPr/>
        <p:txBody>
          <a:bodyPr/>
          <a:lstStyle/>
          <a:p>
            <a:pPr eaLnBrk="1" hangingPunct="1">
              <a:lnSpc>
                <a:spcPct val="90000"/>
              </a:lnSpc>
              <a:buFontTx/>
              <a:buChar char="•"/>
            </a:pPr>
            <a:r>
              <a:rPr lang="ar-JO" sz="3000" smtClean="0"/>
              <a:t>التجريد:</a:t>
            </a:r>
            <a:endParaRPr lang="ar-SA" sz="3000" smtClean="0"/>
          </a:p>
          <a:p>
            <a:pPr lvl="1" eaLnBrk="1" hangingPunct="1">
              <a:lnSpc>
                <a:spcPct val="90000"/>
              </a:lnSpc>
              <a:buFontTx/>
              <a:buNone/>
            </a:pPr>
            <a:r>
              <a:rPr lang="ar-JO" sz="2600" smtClean="0"/>
              <a:t>اذا كانت هنالك حاجة لشرح التعميمات الفكرية بالمزيد من الماديات الملموسة فاقترح عليه ال</a:t>
            </a:r>
            <a:r>
              <a:rPr lang="ar-SA" sz="2600" smtClean="0"/>
              <a:t>آ</a:t>
            </a:r>
            <a:r>
              <a:rPr lang="ar-JO" sz="2600" smtClean="0"/>
              <a:t>تي :</a:t>
            </a:r>
          </a:p>
          <a:p>
            <a:pPr lvl="2" eaLnBrk="1" hangingPunct="1">
              <a:lnSpc>
                <a:spcPct val="90000"/>
              </a:lnSpc>
              <a:buFont typeface="Arial" charset="0"/>
              <a:buNone/>
            </a:pPr>
            <a:r>
              <a:rPr lang="ar-JO" smtClean="0"/>
              <a:t>1- وضع المزيد من الامثلة المحددة.</a:t>
            </a:r>
          </a:p>
          <a:p>
            <a:pPr lvl="2" eaLnBrk="1" hangingPunct="1">
              <a:lnSpc>
                <a:spcPct val="90000"/>
              </a:lnSpc>
              <a:buFont typeface="Arial" charset="0"/>
              <a:buNone/>
            </a:pPr>
            <a:r>
              <a:rPr lang="ar-JO" smtClean="0"/>
              <a:t>2- اقتباس نصوص من الثقات .</a:t>
            </a:r>
          </a:p>
          <a:p>
            <a:pPr lvl="2" eaLnBrk="1" hangingPunct="1">
              <a:lnSpc>
                <a:spcPct val="90000"/>
              </a:lnSpc>
              <a:buFont typeface="Arial" charset="0"/>
              <a:buNone/>
            </a:pPr>
            <a:r>
              <a:rPr lang="ar-JO" smtClean="0"/>
              <a:t>3- اضافة كلمات ملموسة بدلا من الكلمات التي تحمل معاني مجردة.</a:t>
            </a:r>
          </a:p>
          <a:p>
            <a:pPr lvl="2" eaLnBrk="1" hangingPunct="1">
              <a:lnSpc>
                <a:spcPct val="90000"/>
              </a:lnSpc>
              <a:buFont typeface="Arial" charset="0"/>
              <a:buNone/>
            </a:pPr>
            <a:r>
              <a:rPr lang="ar-JO" smtClean="0"/>
              <a:t>4- اضافة كلمات ملموسة بدلا من الكلمات التي تحمل معاني مجردة.</a:t>
            </a:r>
            <a:endParaRPr lang="en-US" smtClean="0">
              <a:cs typeface="Arial"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ar-JO" smtClean="0"/>
              <a:t>الفصل الحادي عشر</a:t>
            </a:r>
            <a:endParaRPr lang="en-US" smtClean="0">
              <a:cs typeface="Times New Roman" pitchFamily="18" charset="0"/>
            </a:endParaRPr>
          </a:p>
        </p:txBody>
      </p:sp>
      <p:sp>
        <p:nvSpPr>
          <p:cNvPr id="29698" name="Content Placeholder 2"/>
          <p:cNvSpPr>
            <a:spLocks noGrp="1"/>
          </p:cNvSpPr>
          <p:nvPr>
            <p:ph idx="1"/>
          </p:nvPr>
        </p:nvSpPr>
        <p:spPr/>
        <p:txBody>
          <a:bodyPr/>
          <a:lstStyle/>
          <a:p>
            <a:pPr algn="ctr" eaLnBrk="1" hangingPunct="1">
              <a:buFont typeface="Arial" charset="0"/>
              <a:buNone/>
            </a:pPr>
            <a:endParaRPr lang="ar-SA" sz="7200" smtClean="0">
              <a:solidFill>
                <a:srgbClr val="FF0000"/>
              </a:solidFill>
            </a:endParaRPr>
          </a:p>
          <a:p>
            <a:pPr algn="ctr" eaLnBrk="1" hangingPunct="1">
              <a:buFont typeface="Arial" charset="0"/>
              <a:buNone/>
            </a:pPr>
            <a:r>
              <a:rPr lang="ar-JO" sz="7200" smtClean="0">
                <a:solidFill>
                  <a:srgbClr val="FF0000"/>
                </a:solidFill>
              </a:rPr>
              <a:t>الشكل النهائي للتقرير </a:t>
            </a:r>
            <a:r>
              <a:rPr lang="ar-JO" smtClean="0"/>
              <a:t>.</a:t>
            </a:r>
            <a:endParaRPr lang="en-US" smtClean="0">
              <a:cs typeface="Arial"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solidFill>
                <a:srgbClr val="FF0000"/>
              </a:solidFill>
              <a:cs typeface="Times New Roman" pitchFamily="18" charset="0"/>
            </a:endParaRPr>
          </a:p>
        </p:txBody>
      </p:sp>
      <p:sp>
        <p:nvSpPr>
          <p:cNvPr id="30722" name="Content Placeholder 2"/>
          <p:cNvSpPr>
            <a:spLocks noGrp="1"/>
          </p:cNvSpPr>
          <p:nvPr>
            <p:ph idx="1"/>
          </p:nvPr>
        </p:nvSpPr>
        <p:spPr>
          <a:xfrm>
            <a:off x="1600200" y="1484313"/>
            <a:ext cx="7086600" cy="4641850"/>
          </a:xfrm>
        </p:spPr>
        <p:txBody>
          <a:bodyPr/>
          <a:lstStyle/>
          <a:p>
            <a:r>
              <a:rPr lang="ar-SA" smtClean="0"/>
              <a:t>تقارير الاعمال او التقارير الفنية القصيرة تكتب احيانا  كالمذكرات الادارية خاصة عندما تكون ذات طبيعة روتينية. لكن التقارير الرسمية المطولة تحتاج الى شكل مختلف تماما</a:t>
            </a:r>
          </a:p>
          <a:p>
            <a:r>
              <a:rPr lang="ar-SA" smtClean="0"/>
              <a:t>وتقسم هذه التقارير إلى عدة أقسام منفصلة والأقسام الرئيسة منها التالي :</a:t>
            </a:r>
            <a:endParaRPr lang="en-US" smtClean="0">
              <a:cs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cs typeface="Times New Roman" pitchFamily="18" charset="0"/>
            </a:endParaRPr>
          </a:p>
        </p:txBody>
      </p:sp>
      <p:sp>
        <p:nvSpPr>
          <p:cNvPr id="31746" name="Content Placeholder 2"/>
          <p:cNvSpPr>
            <a:spLocks noGrp="1"/>
          </p:cNvSpPr>
          <p:nvPr>
            <p:ph idx="1"/>
          </p:nvPr>
        </p:nvSpPr>
        <p:spPr>
          <a:xfrm>
            <a:off x="1066800" y="1600200"/>
            <a:ext cx="7620000" cy="4525963"/>
          </a:xfrm>
        </p:spPr>
        <p:txBody>
          <a:bodyPr/>
          <a:lstStyle/>
          <a:p>
            <a:pPr algn="justLow" eaLnBrk="1" hangingPunct="1">
              <a:buFont typeface="Arial" charset="0"/>
              <a:buNone/>
            </a:pPr>
            <a:r>
              <a:rPr lang="ar-JO" b="1" smtClean="0"/>
              <a:t>1- صفحة العنوان :</a:t>
            </a:r>
          </a:p>
          <a:p>
            <a:pPr lvl="1" algn="justLow" eaLnBrk="1" hangingPunct="1">
              <a:buFont typeface="Arial" charset="0"/>
              <a:buNone/>
            </a:pPr>
            <a:r>
              <a:rPr lang="ar-SA" smtClean="0"/>
              <a:t>	</a:t>
            </a:r>
            <a:r>
              <a:rPr lang="ar-JO" smtClean="0"/>
              <a:t>يكتب العنوان الرئيس اعلى هذه الصفحة باحر</a:t>
            </a:r>
            <a:r>
              <a:rPr lang="ar-SA" smtClean="0"/>
              <a:t>ف</a:t>
            </a:r>
            <a:r>
              <a:rPr lang="ar-JO" smtClean="0"/>
              <a:t> كبيرة وسميكة مقارنة بأحرف التقرير يجب ان يحمل العنوان مضمون التقرير ولو امكن نوع التقرير (مقترحات ، دراسة جدوى...)</a:t>
            </a:r>
          </a:p>
          <a:p>
            <a:pPr lvl="1" algn="justLow" eaLnBrk="1" hangingPunct="1">
              <a:buFont typeface="Arial" charset="0"/>
              <a:buNone/>
            </a:pPr>
            <a:r>
              <a:rPr lang="ar-SA" smtClean="0"/>
              <a:t>	</a:t>
            </a:r>
            <a:r>
              <a:rPr lang="ar-JO" smtClean="0"/>
              <a:t>يكتب في الجزء ال</a:t>
            </a:r>
            <a:r>
              <a:rPr lang="ar-SA" smtClean="0"/>
              <a:t>أ</a:t>
            </a:r>
            <a:r>
              <a:rPr lang="ar-JO" smtClean="0"/>
              <a:t>سفل من الصفحة اسم الشخص او الاشخاص الذين تم تجهيز هذا التقرير لهم واسم معد التقرير والتاريخ .</a:t>
            </a:r>
            <a:endParaRPr lang="en-US" smtClean="0">
              <a:cs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Subtitle 2"/>
          <p:cNvSpPr>
            <a:spLocks noGrp="1"/>
          </p:cNvSpPr>
          <p:nvPr>
            <p:ph type="subTitle" idx="1"/>
          </p:nvPr>
        </p:nvSpPr>
        <p:spPr>
          <a:xfrm>
            <a:off x="1295400" y="1981200"/>
            <a:ext cx="6781800" cy="2971800"/>
          </a:xfrm>
        </p:spPr>
        <p:txBody>
          <a:bodyPr/>
          <a:lstStyle/>
          <a:p>
            <a:pPr algn="just" eaLnBrk="1" hangingPunct="1">
              <a:buFontTx/>
              <a:buNone/>
            </a:pPr>
            <a:r>
              <a:rPr lang="ar-SA" b="1" smtClean="0">
                <a:solidFill>
                  <a:schemeClr val="tx1"/>
                </a:solidFill>
              </a:rPr>
              <a:t>	- المراجع</a:t>
            </a:r>
          </a:p>
          <a:p>
            <a:pPr algn="just" eaLnBrk="1" hangingPunct="1">
              <a:buFontTx/>
              <a:buNone/>
            </a:pPr>
            <a:r>
              <a:rPr lang="ar-SA" b="1" smtClean="0">
                <a:solidFill>
                  <a:schemeClr val="tx1"/>
                </a:solidFill>
              </a:rPr>
              <a:t>	- الملاحق والمرفقات </a:t>
            </a:r>
          </a:p>
          <a:p>
            <a:pPr algn="just" eaLnBrk="1" hangingPunct="1">
              <a:buFontTx/>
              <a:buNone/>
            </a:pPr>
            <a:r>
              <a:rPr lang="ar-SA" b="1" smtClean="0">
                <a:solidFill>
                  <a:schemeClr val="tx1"/>
                </a:solidFill>
              </a:rPr>
              <a:t>	- </a:t>
            </a:r>
            <a:r>
              <a:rPr lang="ar-JO" b="1" smtClean="0">
                <a:solidFill>
                  <a:schemeClr val="tx1"/>
                </a:solidFill>
              </a:rPr>
              <a:t>المراجعات النهائية للتقرير</a:t>
            </a:r>
            <a:endParaRPr lang="ar-SA" b="1" smtClean="0">
              <a:solidFill>
                <a:schemeClr val="tx1"/>
              </a:solidFill>
            </a:endParaRPr>
          </a:p>
          <a:p>
            <a:pPr algn="just" eaLnBrk="1" hangingPunct="1">
              <a:buFontTx/>
              <a:buNone/>
            </a:pPr>
            <a:r>
              <a:rPr lang="ar-SA" b="1" smtClean="0">
                <a:solidFill>
                  <a:schemeClr val="tx1"/>
                </a:solidFill>
              </a:rPr>
              <a:t>	- الشكل النهائي للتقرير </a:t>
            </a:r>
            <a:endParaRPr lang="en-US" b="1" smtClean="0">
              <a:solidFill>
                <a:schemeClr val="tx1"/>
              </a:solidFill>
              <a:cs typeface="Arial" charset="0"/>
            </a:endParaRPr>
          </a:p>
        </p:txBody>
      </p:sp>
      <p:sp>
        <p:nvSpPr>
          <p:cNvPr id="14338" name="Title 1"/>
          <p:cNvSpPr>
            <a:spLocks/>
          </p:cNvSpPr>
          <p:nvPr/>
        </p:nvSpPr>
        <p:spPr bwMode="auto">
          <a:xfrm>
            <a:off x="457200" y="304800"/>
            <a:ext cx="8229600" cy="1143000"/>
          </a:xfrm>
          <a:prstGeom prst="rect">
            <a:avLst/>
          </a:prstGeom>
          <a:noFill/>
          <a:ln w="9525">
            <a:noFill/>
            <a:miter lim="800000"/>
            <a:headEnd/>
            <a:tailEnd/>
          </a:ln>
        </p:spPr>
        <p:txBody>
          <a:bodyPr anchor="ctr"/>
          <a:lstStyle/>
          <a:p>
            <a:pPr algn="ctr" rtl="1" eaLnBrk="0" hangingPunct="0"/>
            <a:r>
              <a:rPr lang="ar-SA" sz="4000">
                <a:solidFill>
                  <a:srgbClr val="17375E"/>
                </a:solidFill>
                <a:latin typeface="Arial Narrow" pitchFamily="34" charset="0"/>
                <a:cs typeface="Times New Roman" pitchFamily="18" charset="0"/>
              </a:rPr>
              <a:t>الأهداف</a:t>
            </a:r>
            <a:endParaRPr lang="en-US" sz="4000">
              <a:solidFill>
                <a:srgbClr val="17375E"/>
              </a:solidFill>
              <a:latin typeface="Arial Narrow" pitchFamily="34"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cs typeface="Times New Roman" pitchFamily="18" charset="0"/>
            </a:endParaRPr>
          </a:p>
        </p:txBody>
      </p:sp>
      <p:sp>
        <p:nvSpPr>
          <p:cNvPr id="32770" name="Content Placeholder 2"/>
          <p:cNvSpPr>
            <a:spLocks noGrp="1"/>
          </p:cNvSpPr>
          <p:nvPr>
            <p:ph idx="1"/>
          </p:nvPr>
        </p:nvSpPr>
        <p:spPr>
          <a:xfrm>
            <a:off x="990600" y="1600200"/>
            <a:ext cx="7696200" cy="4525963"/>
          </a:xfrm>
        </p:spPr>
        <p:txBody>
          <a:bodyPr/>
          <a:lstStyle/>
          <a:p>
            <a:pPr eaLnBrk="1" hangingPunct="1">
              <a:buFont typeface="Arial" charset="0"/>
              <a:buNone/>
            </a:pPr>
            <a:r>
              <a:rPr lang="ar-SA" b="1" smtClean="0"/>
              <a:t>2- </a:t>
            </a:r>
            <a:r>
              <a:rPr lang="ar-JO" b="1" smtClean="0"/>
              <a:t>فهرس المحتويات :</a:t>
            </a:r>
          </a:p>
          <a:p>
            <a:pPr lvl="1" eaLnBrk="1" hangingPunct="1">
              <a:buFontTx/>
              <a:buChar char="-"/>
            </a:pPr>
            <a:r>
              <a:rPr lang="ar-JO" smtClean="0"/>
              <a:t>الهدف من كتابة فهرس المحتويات هو تمكين القارئ من</a:t>
            </a:r>
            <a:r>
              <a:rPr lang="ar-SA" smtClean="0"/>
              <a:t> </a:t>
            </a:r>
            <a:r>
              <a:rPr lang="ar-JO" smtClean="0"/>
              <a:t>الاطلاع على محتويات التقرير بسرعة وبالتالي تحديد الموضوع الذي يود قراءته .</a:t>
            </a:r>
            <a:endParaRPr lang="ar-SA" smtClean="0"/>
          </a:p>
          <a:p>
            <a:pPr lvl="1" eaLnBrk="1" hangingPunct="1">
              <a:buFontTx/>
              <a:buChar char="-"/>
            </a:pPr>
            <a:r>
              <a:rPr lang="ar-JO" smtClean="0"/>
              <a:t>اجعل بنود المحتويات الرئيسة والفرعية محددة ومعبرة بدلا من ان تكون مبهمة .</a:t>
            </a:r>
            <a:endParaRPr lang="ar-SA" smtClean="0"/>
          </a:p>
          <a:p>
            <a:pPr lvl="1" eaLnBrk="1" hangingPunct="1">
              <a:buFontTx/>
              <a:buChar char="-"/>
            </a:pPr>
            <a:r>
              <a:rPr lang="ar-JO" smtClean="0"/>
              <a:t>يمكن التغاضي عن جدول المحتويات في حالة التقارير القصيرة.</a:t>
            </a:r>
            <a:endParaRPr lang="en-US" smtClean="0">
              <a:cs typeface="Arial"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cs typeface="Times New Roman" pitchFamily="18" charset="0"/>
            </a:endParaRPr>
          </a:p>
        </p:txBody>
      </p:sp>
      <p:sp>
        <p:nvSpPr>
          <p:cNvPr id="33794" name="Content Placeholder 2"/>
          <p:cNvSpPr>
            <a:spLocks noGrp="1"/>
          </p:cNvSpPr>
          <p:nvPr>
            <p:ph idx="1"/>
          </p:nvPr>
        </p:nvSpPr>
        <p:spPr>
          <a:xfrm>
            <a:off x="1066800" y="1600200"/>
            <a:ext cx="7620000" cy="4525963"/>
          </a:xfrm>
        </p:spPr>
        <p:txBody>
          <a:bodyPr/>
          <a:lstStyle/>
          <a:p>
            <a:pPr algn="just" eaLnBrk="1" hangingPunct="1">
              <a:buFont typeface="Arial" charset="0"/>
              <a:buNone/>
            </a:pPr>
            <a:r>
              <a:rPr lang="ar-JO" b="1" smtClean="0"/>
              <a:t>3- قائمة الجداول وال</a:t>
            </a:r>
            <a:r>
              <a:rPr lang="ar-SA" b="1" smtClean="0"/>
              <a:t>أ</a:t>
            </a:r>
            <a:r>
              <a:rPr lang="ar-JO" b="1" smtClean="0"/>
              <a:t>شكال :</a:t>
            </a:r>
          </a:p>
          <a:p>
            <a:pPr lvl="1" algn="just" eaLnBrk="1" hangingPunct="1">
              <a:buFontTx/>
              <a:buChar char="-"/>
            </a:pPr>
            <a:r>
              <a:rPr lang="ar-JO" smtClean="0"/>
              <a:t>اذا كان لديك جداول واشكال في تقريرك خصص لها صفحة خاصة تعرف ب فهرس الجداول والاشكال او لكل صفحة بحيث يتم ترتيبها وفقا لترتيب ورودها في التقرير .</a:t>
            </a:r>
            <a:endParaRPr lang="ar-SA" smtClean="0"/>
          </a:p>
          <a:p>
            <a:pPr lvl="1" algn="just" eaLnBrk="1" hangingPunct="1">
              <a:buFontTx/>
              <a:buChar char="-"/>
            </a:pPr>
            <a:r>
              <a:rPr lang="ar-JO" smtClean="0"/>
              <a:t>يجب ان تتبع نفس التنظيم في فهرس الجداول والاشكال .</a:t>
            </a:r>
            <a:endParaRPr lang="ar-SA" smtClean="0"/>
          </a:p>
          <a:p>
            <a:pPr lvl="1" algn="just" eaLnBrk="1" hangingPunct="1">
              <a:buFontTx/>
              <a:buChar char="-"/>
            </a:pPr>
            <a:r>
              <a:rPr lang="ar-SA" smtClean="0"/>
              <a:t>إ</a:t>
            </a:r>
            <a:r>
              <a:rPr lang="ar-JO" smtClean="0"/>
              <a:t>ذا كان التقرير قصيرا ولا يحتوي على الكثير من الاشكال فباستطاعتك الغاء هذه الجداول او دمجها في صفحة واحدة.</a:t>
            </a:r>
            <a:endParaRPr lang="en-US" smtClean="0">
              <a:cs typeface="Arial"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cs typeface="Times New Roman" pitchFamily="18" charset="0"/>
            </a:endParaRPr>
          </a:p>
        </p:txBody>
      </p:sp>
      <p:sp>
        <p:nvSpPr>
          <p:cNvPr id="34818" name="Content Placeholder 2"/>
          <p:cNvSpPr>
            <a:spLocks noGrp="1"/>
          </p:cNvSpPr>
          <p:nvPr>
            <p:ph idx="1"/>
          </p:nvPr>
        </p:nvSpPr>
        <p:spPr>
          <a:xfrm>
            <a:off x="990600" y="1600200"/>
            <a:ext cx="7696200" cy="4525963"/>
          </a:xfrm>
        </p:spPr>
        <p:txBody>
          <a:bodyPr/>
          <a:lstStyle/>
          <a:p>
            <a:pPr algn="just" eaLnBrk="1" hangingPunct="1">
              <a:buFont typeface="Arial" charset="0"/>
              <a:buNone/>
            </a:pPr>
            <a:r>
              <a:rPr lang="ar-JO" b="1" smtClean="0"/>
              <a:t>4- المستخلص :</a:t>
            </a:r>
          </a:p>
          <a:p>
            <a:pPr lvl="1" algn="just" eaLnBrk="1" hangingPunct="1">
              <a:buFontTx/>
              <a:buChar char="-"/>
            </a:pPr>
            <a:r>
              <a:rPr lang="ar-JO" smtClean="0"/>
              <a:t>تحتاج بعض التقارير المطولة الى كتابة مستخلص يكون في بداية التقرير ويعتمد طول المستخلص على حجم التقرير نفسه .</a:t>
            </a:r>
            <a:endParaRPr lang="ar-SA" smtClean="0"/>
          </a:p>
          <a:p>
            <a:pPr lvl="1" algn="just" eaLnBrk="1" hangingPunct="1">
              <a:buFontTx/>
              <a:buChar char="-"/>
            </a:pPr>
            <a:r>
              <a:rPr lang="ar-JO" smtClean="0"/>
              <a:t>لابد ان يوضح المستخلص الموضوع واهدافه وما</a:t>
            </a:r>
            <a:r>
              <a:rPr lang="ar-SA" smtClean="0"/>
              <a:t> </a:t>
            </a:r>
            <a:r>
              <a:rPr lang="ar-JO" smtClean="0"/>
              <a:t>تم التوصل اليه من نتائج بلغة سهلة موجزة.</a:t>
            </a:r>
            <a:endParaRPr lang="en-US" smtClean="0">
              <a:cs typeface="Arial"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cs typeface="Times New Roman" pitchFamily="18" charset="0"/>
            </a:endParaRPr>
          </a:p>
        </p:txBody>
      </p:sp>
      <p:sp>
        <p:nvSpPr>
          <p:cNvPr id="35842" name="Content Placeholder 2"/>
          <p:cNvSpPr>
            <a:spLocks noGrp="1"/>
          </p:cNvSpPr>
          <p:nvPr>
            <p:ph idx="1"/>
          </p:nvPr>
        </p:nvSpPr>
        <p:spPr/>
        <p:txBody>
          <a:bodyPr/>
          <a:lstStyle/>
          <a:p>
            <a:pPr eaLnBrk="1" hangingPunct="1">
              <a:lnSpc>
                <a:spcPct val="90000"/>
              </a:lnSpc>
              <a:buFont typeface="Arial" charset="0"/>
              <a:buNone/>
            </a:pPr>
            <a:r>
              <a:rPr lang="ar-JO" sz="3000" b="1" smtClean="0"/>
              <a:t>5- المقدمة :</a:t>
            </a:r>
          </a:p>
          <a:p>
            <a:pPr lvl="1" eaLnBrk="1" hangingPunct="1">
              <a:lnSpc>
                <a:spcPct val="90000"/>
              </a:lnSpc>
              <a:buFontTx/>
              <a:buChar char="-"/>
            </a:pPr>
            <a:r>
              <a:rPr lang="ar-JO" sz="2600" smtClean="0"/>
              <a:t>تمثل تقديما لموضوع التقرير ، ويمكن تقسيمها الى قسمين او ثلاثة اقسام اعتمادا على حجم التقرير.</a:t>
            </a:r>
            <a:endParaRPr lang="ar-SA" sz="2600" smtClean="0"/>
          </a:p>
          <a:p>
            <a:pPr lvl="1" eaLnBrk="1" hangingPunct="1">
              <a:lnSpc>
                <a:spcPct val="90000"/>
              </a:lnSpc>
              <a:buFontTx/>
              <a:buChar char="-"/>
            </a:pPr>
            <a:r>
              <a:rPr lang="ar-JO" sz="2600" smtClean="0"/>
              <a:t>واقسام المقدمة هي :</a:t>
            </a:r>
          </a:p>
          <a:p>
            <a:pPr lvl="2" eaLnBrk="1" hangingPunct="1">
              <a:lnSpc>
                <a:spcPct val="90000"/>
              </a:lnSpc>
              <a:buFont typeface="Arial" charset="0"/>
              <a:buNone/>
            </a:pPr>
            <a:r>
              <a:rPr lang="ar-JO" sz="2200" smtClean="0"/>
              <a:t>1- تعريف مختصر بالموضوع .</a:t>
            </a:r>
          </a:p>
          <a:p>
            <a:pPr lvl="2" eaLnBrk="1" hangingPunct="1">
              <a:lnSpc>
                <a:spcPct val="90000"/>
              </a:lnSpc>
              <a:buFont typeface="Arial" charset="0"/>
              <a:buNone/>
            </a:pPr>
            <a:r>
              <a:rPr lang="ar-JO" sz="2200" smtClean="0"/>
              <a:t>2- </a:t>
            </a:r>
            <a:r>
              <a:rPr lang="ar-SA" sz="2200" smtClean="0"/>
              <a:t>أ</a:t>
            </a:r>
            <a:r>
              <a:rPr lang="ar-JO" sz="2200" smtClean="0"/>
              <a:t>هداف كتابة التقرير .</a:t>
            </a:r>
          </a:p>
          <a:p>
            <a:pPr lvl="2" eaLnBrk="1" hangingPunct="1">
              <a:lnSpc>
                <a:spcPct val="90000"/>
              </a:lnSpc>
              <a:buFont typeface="Arial" charset="0"/>
              <a:buNone/>
            </a:pPr>
            <a:r>
              <a:rPr lang="ar-JO" sz="2200" smtClean="0"/>
              <a:t>3- قد تشمل على معلومات عن طالب التقرير او الجهة المقدم اليها التقرير. </a:t>
            </a:r>
            <a:endParaRPr lang="ar-SA" sz="2200" smtClean="0"/>
          </a:p>
          <a:p>
            <a:pPr lvl="2" eaLnBrk="1" hangingPunct="1">
              <a:lnSpc>
                <a:spcPct val="90000"/>
              </a:lnSpc>
              <a:buFont typeface="Arial" charset="0"/>
              <a:buNone/>
            </a:pPr>
            <a:endParaRPr lang="ar-SA" sz="2200" smtClean="0"/>
          </a:p>
          <a:p>
            <a:pPr lvl="2" eaLnBrk="1" hangingPunct="1">
              <a:lnSpc>
                <a:spcPct val="90000"/>
              </a:lnSpc>
              <a:buFont typeface="Arial" charset="0"/>
              <a:buNone/>
            </a:pPr>
            <a:r>
              <a:rPr lang="ar-JO" sz="2200" smtClean="0"/>
              <a:t>مع ملاحظة </a:t>
            </a:r>
            <a:r>
              <a:rPr lang="ar-SA" sz="2200" smtClean="0"/>
              <a:t>أ</a:t>
            </a:r>
            <a:r>
              <a:rPr lang="ar-JO" sz="2200" smtClean="0"/>
              <a:t>نه يجب ان تكون المقدمة موجزة وكافية لإيصال ما تريد من</a:t>
            </a:r>
            <a:endParaRPr lang="ar-SA" sz="2200" smtClean="0"/>
          </a:p>
          <a:p>
            <a:pPr lvl="2" eaLnBrk="1" hangingPunct="1">
              <a:lnSpc>
                <a:spcPct val="90000"/>
              </a:lnSpc>
              <a:buFont typeface="Arial" charset="0"/>
              <a:buNone/>
            </a:pPr>
            <a:r>
              <a:rPr lang="ar-JO" sz="2200" smtClean="0"/>
              <a:t>معلومات للقارئ.</a:t>
            </a:r>
          </a:p>
          <a:p>
            <a:pPr lvl="2" eaLnBrk="1" hangingPunct="1">
              <a:lnSpc>
                <a:spcPct val="90000"/>
              </a:lnSpc>
              <a:buFont typeface="Arial" charset="0"/>
              <a:buNone/>
            </a:pPr>
            <a:endParaRPr lang="en-US" sz="2200" smtClean="0">
              <a:cs typeface="Arial"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cs typeface="Times New Roman" pitchFamily="18" charset="0"/>
            </a:endParaRPr>
          </a:p>
        </p:txBody>
      </p:sp>
      <p:sp>
        <p:nvSpPr>
          <p:cNvPr id="36866" name="Content Placeholder 2"/>
          <p:cNvSpPr>
            <a:spLocks noGrp="1"/>
          </p:cNvSpPr>
          <p:nvPr>
            <p:ph idx="1"/>
          </p:nvPr>
        </p:nvSpPr>
        <p:spPr/>
        <p:txBody>
          <a:bodyPr/>
          <a:lstStyle/>
          <a:p>
            <a:pPr algn="just" eaLnBrk="1" hangingPunct="1">
              <a:lnSpc>
                <a:spcPct val="90000"/>
              </a:lnSpc>
              <a:buFont typeface="Arial" charset="0"/>
              <a:buNone/>
            </a:pPr>
            <a:r>
              <a:rPr lang="ar-JO" b="1" smtClean="0"/>
              <a:t>6- صلب الموضوع :</a:t>
            </a:r>
          </a:p>
          <a:p>
            <a:pPr lvl="1" algn="just" eaLnBrk="1" hangingPunct="1">
              <a:lnSpc>
                <a:spcPct val="90000"/>
              </a:lnSpc>
              <a:buFontTx/>
              <a:buChar char="-"/>
            </a:pPr>
            <a:r>
              <a:rPr lang="ar-JO" smtClean="0"/>
              <a:t>يبد</a:t>
            </a:r>
            <a:r>
              <a:rPr lang="ar-SA" smtClean="0"/>
              <a:t>أ</a:t>
            </a:r>
            <a:r>
              <a:rPr lang="ar-JO" smtClean="0"/>
              <a:t> موضوع التقرير بعد المقدمة مباشرة ويقسم الى عدة اجزاء رئيسة، وتحتوي الاجزاء الرئيسة على اجزاء فرعية، وتحمل كل </a:t>
            </a:r>
            <a:r>
              <a:rPr lang="ar-SA" smtClean="0"/>
              <a:t>الاجزاء</a:t>
            </a:r>
            <a:r>
              <a:rPr lang="ar-JO" smtClean="0"/>
              <a:t> سواء كانت الرئيسة او الفرعية منها عناوين جانبية ذات مغزى.</a:t>
            </a:r>
            <a:endParaRPr lang="ar-SA" smtClean="0"/>
          </a:p>
          <a:p>
            <a:pPr lvl="1" algn="just" eaLnBrk="1" hangingPunct="1">
              <a:lnSpc>
                <a:spcPct val="90000"/>
              </a:lnSpc>
              <a:buFontTx/>
              <a:buChar char="-"/>
            </a:pPr>
            <a:r>
              <a:rPr lang="ar-JO" smtClean="0"/>
              <a:t>للعناوين </a:t>
            </a:r>
            <a:r>
              <a:rPr lang="ar-SA" smtClean="0"/>
              <a:t>أ</a:t>
            </a:r>
            <a:r>
              <a:rPr lang="ar-JO" smtClean="0"/>
              <a:t>همية خاصة في كتابة التقارير فهي التي تحدد العلاقة المنطقية بين الافكار الاساس والاقسام .</a:t>
            </a:r>
            <a:endParaRPr lang="ar-SA" smtClean="0"/>
          </a:p>
          <a:p>
            <a:pPr lvl="1" algn="just" eaLnBrk="1" hangingPunct="1">
              <a:lnSpc>
                <a:spcPct val="90000"/>
              </a:lnSpc>
              <a:buFontTx/>
              <a:buChar char="-"/>
            </a:pPr>
            <a:r>
              <a:rPr lang="ar-JO" smtClean="0"/>
              <a:t>يجب استخدام طرق واضحة ومميزه لتوضيح العناوين كوضعها في صندوق او بخطوط مختلفة .</a:t>
            </a:r>
            <a:endParaRPr lang="en-US" smtClean="0">
              <a:cs typeface="Arial"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cs typeface="Times New Roman" pitchFamily="18" charset="0"/>
            </a:endParaRPr>
          </a:p>
        </p:txBody>
      </p:sp>
      <p:sp>
        <p:nvSpPr>
          <p:cNvPr id="37890" name="Content Placeholder 2"/>
          <p:cNvSpPr>
            <a:spLocks noGrp="1"/>
          </p:cNvSpPr>
          <p:nvPr>
            <p:ph idx="1"/>
          </p:nvPr>
        </p:nvSpPr>
        <p:spPr>
          <a:xfrm>
            <a:off x="1066800" y="1600200"/>
            <a:ext cx="7620000" cy="4525963"/>
          </a:xfrm>
        </p:spPr>
        <p:txBody>
          <a:bodyPr/>
          <a:lstStyle/>
          <a:p>
            <a:pPr algn="just" eaLnBrk="1" hangingPunct="1">
              <a:buFont typeface="Arial" charset="0"/>
              <a:buNone/>
            </a:pPr>
            <a:r>
              <a:rPr lang="ar-JO" b="1" smtClean="0"/>
              <a:t>7- الخاتمة</a:t>
            </a:r>
            <a:r>
              <a:rPr lang="en-US" b="1" smtClean="0">
                <a:cs typeface="Arial" charset="0"/>
              </a:rPr>
              <a:t>/</a:t>
            </a:r>
            <a:r>
              <a:rPr lang="ar-JO" b="1" smtClean="0"/>
              <a:t> التوصيات:</a:t>
            </a:r>
          </a:p>
          <a:p>
            <a:pPr lvl="1" algn="just" eaLnBrk="1" hangingPunct="1">
              <a:buFont typeface="Arial" charset="0"/>
              <a:buNone/>
            </a:pPr>
            <a:r>
              <a:rPr lang="ar-SA" smtClean="0"/>
              <a:t>- </a:t>
            </a:r>
            <a:r>
              <a:rPr lang="ar-JO" smtClean="0"/>
              <a:t>يمثل هذا القسم ختام التقرير ، اذ يمكن ان يحمل عنوانا وصفيا او ان يحمل اسم الخاتمة او التوصيات وهنالك ثلاثة عناصر رئيسة لهذا القسم وهي :</a:t>
            </a:r>
          </a:p>
          <a:p>
            <a:pPr lvl="3" algn="just" eaLnBrk="1" hangingPunct="1">
              <a:buFont typeface="Arial" charset="0"/>
              <a:buNone/>
            </a:pPr>
            <a:r>
              <a:rPr lang="ar-JO" sz="2400" smtClean="0"/>
              <a:t>1- فكرة مختصرة عن الموضوع .</a:t>
            </a:r>
          </a:p>
          <a:p>
            <a:pPr lvl="3" algn="just" eaLnBrk="1" hangingPunct="1">
              <a:buFont typeface="Arial" charset="0"/>
              <a:buNone/>
            </a:pPr>
            <a:r>
              <a:rPr lang="ar-JO" sz="2400" smtClean="0"/>
              <a:t>2- ما تم التوصل الية من نتائج .</a:t>
            </a:r>
          </a:p>
          <a:p>
            <a:pPr lvl="3" algn="just" eaLnBrk="1" hangingPunct="1">
              <a:buFont typeface="Arial" charset="0"/>
              <a:buNone/>
            </a:pPr>
            <a:r>
              <a:rPr lang="ar-JO" sz="2400" smtClean="0"/>
              <a:t>3- التوصيات التي يود معد التقرير توصيلها .</a:t>
            </a:r>
            <a:endParaRPr lang="en-US" sz="2400" smtClean="0">
              <a:cs typeface="Arial"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cs typeface="Times New Roman" pitchFamily="18" charset="0"/>
            </a:endParaRPr>
          </a:p>
        </p:txBody>
      </p:sp>
      <p:sp>
        <p:nvSpPr>
          <p:cNvPr id="38914" name="Content Placeholder 2"/>
          <p:cNvSpPr>
            <a:spLocks noGrp="1"/>
          </p:cNvSpPr>
          <p:nvPr>
            <p:ph idx="1"/>
          </p:nvPr>
        </p:nvSpPr>
        <p:spPr>
          <a:xfrm>
            <a:off x="1143000" y="1600200"/>
            <a:ext cx="7543800" cy="4525963"/>
          </a:xfrm>
        </p:spPr>
        <p:txBody>
          <a:bodyPr/>
          <a:lstStyle/>
          <a:p>
            <a:pPr eaLnBrk="1" hangingPunct="1">
              <a:buFont typeface="Arial" charset="0"/>
              <a:buNone/>
            </a:pPr>
            <a:r>
              <a:rPr lang="ar-JO" b="1" smtClean="0"/>
              <a:t>8- الملاحق</a:t>
            </a:r>
            <a:r>
              <a:rPr lang="ar-JO" smtClean="0"/>
              <a:t> </a:t>
            </a:r>
            <a:r>
              <a:rPr lang="ar-JO" b="1" smtClean="0"/>
              <a:t>:</a:t>
            </a:r>
          </a:p>
          <a:p>
            <a:pPr lvl="1" algn="just" eaLnBrk="1" hangingPunct="1">
              <a:buFontTx/>
              <a:buChar char="-"/>
            </a:pPr>
            <a:r>
              <a:rPr lang="ar-JO" smtClean="0"/>
              <a:t>يختص هذا القسم بالمعلومات البحتة التي تدعم الافكار الواردة في التقرير. آو ربما تحتوي على مواد مطولة او كثيرة التفاصيل يصعب ادراجها داخل التقرير</a:t>
            </a:r>
            <a:r>
              <a:rPr lang="ar-SA" smtClean="0"/>
              <a:t> </a:t>
            </a:r>
            <a:r>
              <a:rPr lang="ar-JO" smtClean="0"/>
              <a:t>(مثل الاستبانات و اسئلة المقابلات والمذكرات والجداول)</a:t>
            </a:r>
            <a:endParaRPr lang="ar-SA" smtClean="0"/>
          </a:p>
          <a:p>
            <a:pPr lvl="1" algn="just" eaLnBrk="1" hangingPunct="1">
              <a:buFontTx/>
              <a:buChar char="-"/>
            </a:pPr>
            <a:r>
              <a:rPr lang="ar-JO" smtClean="0"/>
              <a:t>ويمكن تضمين فهارس ال</a:t>
            </a:r>
            <a:r>
              <a:rPr lang="ar-SA" smtClean="0"/>
              <a:t>أ</a:t>
            </a:r>
            <a:r>
              <a:rPr lang="ar-JO" smtClean="0"/>
              <a:t>شكال في الملاحق ايضا.</a:t>
            </a:r>
            <a:endParaRPr lang="en-US" smtClean="0">
              <a:cs typeface="Arial"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cs typeface="Times New Roman" pitchFamily="18" charset="0"/>
            </a:endParaRPr>
          </a:p>
        </p:txBody>
      </p:sp>
      <p:sp>
        <p:nvSpPr>
          <p:cNvPr id="39938" name="Content Placeholder 2"/>
          <p:cNvSpPr>
            <a:spLocks noGrp="1"/>
          </p:cNvSpPr>
          <p:nvPr>
            <p:ph idx="1"/>
          </p:nvPr>
        </p:nvSpPr>
        <p:spPr>
          <a:xfrm>
            <a:off x="1066800" y="1600200"/>
            <a:ext cx="7620000" cy="4525963"/>
          </a:xfrm>
        </p:spPr>
        <p:txBody>
          <a:bodyPr/>
          <a:lstStyle/>
          <a:p>
            <a:pPr algn="just" eaLnBrk="1" hangingPunct="1">
              <a:buFont typeface="Arial" charset="0"/>
              <a:buNone/>
            </a:pPr>
            <a:r>
              <a:rPr lang="ar-JO" b="1" smtClean="0"/>
              <a:t>9-المراجع:</a:t>
            </a:r>
          </a:p>
          <a:p>
            <a:pPr lvl="1" algn="just" eaLnBrk="1" hangingPunct="1">
              <a:buFont typeface="Arial" charset="0"/>
              <a:buNone/>
            </a:pPr>
            <a:r>
              <a:rPr lang="ar-SA" smtClean="0"/>
              <a:t>- </a:t>
            </a:r>
            <a:r>
              <a:rPr lang="ar-JO" smtClean="0"/>
              <a:t>بصورة عامة يتم ترتيب المراجع حسب النظام المتبع في البحوث ال</a:t>
            </a:r>
            <a:r>
              <a:rPr lang="ar-SA" smtClean="0"/>
              <a:t>أ</a:t>
            </a:r>
            <a:r>
              <a:rPr lang="ar-JO" smtClean="0"/>
              <a:t>كاديمية و</a:t>
            </a:r>
            <a:r>
              <a:rPr lang="ar-SA" smtClean="0"/>
              <a:t>تم </a:t>
            </a:r>
            <a:r>
              <a:rPr lang="ar-JO" smtClean="0"/>
              <a:t>الحديث عنها في </a:t>
            </a:r>
            <a:r>
              <a:rPr lang="ar-SA" smtClean="0"/>
              <a:t>أول الفصل</a:t>
            </a:r>
            <a:r>
              <a:rPr lang="ar-JO" smtClean="0"/>
              <a:t>.</a:t>
            </a:r>
            <a:endParaRPr lang="en-US" smtClean="0">
              <a:cs typeface="Arial"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ar-JO" smtClean="0">
                <a:solidFill>
                  <a:srgbClr val="FF0000"/>
                </a:solidFill>
              </a:rPr>
              <a:t>الشكل النهائي للتقرير</a:t>
            </a:r>
            <a:endParaRPr lang="en-US" smtClean="0">
              <a:cs typeface="Times New Roman" pitchFamily="18" charset="0"/>
            </a:endParaRPr>
          </a:p>
        </p:txBody>
      </p:sp>
      <p:sp>
        <p:nvSpPr>
          <p:cNvPr id="40962" name="Content Placeholder 2"/>
          <p:cNvSpPr>
            <a:spLocks noGrp="1"/>
          </p:cNvSpPr>
          <p:nvPr>
            <p:ph idx="1"/>
          </p:nvPr>
        </p:nvSpPr>
        <p:spPr>
          <a:xfrm>
            <a:off x="990600" y="1600200"/>
            <a:ext cx="7696200" cy="4525963"/>
          </a:xfrm>
        </p:spPr>
        <p:txBody>
          <a:bodyPr/>
          <a:lstStyle/>
          <a:p>
            <a:pPr lvl="1" algn="just" eaLnBrk="1" hangingPunct="1">
              <a:buFont typeface="Arial" charset="0"/>
              <a:buNone/>
            </a:pPr>
            <a:r>
              <a:rPr lang="ar-SA" smtClean="0"/>
              <a:t>- 	</a:t>
            </a:r>
            <a:r>
              <a:rPr lang="ar-JO" smtClean="0"/>
              <a:t>ومن الممكن ان تحتوي التقارير الرسمية مثل الغلاف وصفحة العنوان الداخلية وخطاب تفويض وكذلك خطاب موافقة وخطاب تحويل وقائمة المحتويات والمفردات والتفاصيل.</a:t>
            </a:r>
          </a:p>
          <a:p>
            <a:pPr lvl="1" algn="just" eaLnBrk="1" hangingPunct="1">
              <a:buFont typeface="Arial" charset="0"/>
              <a:buNone/>
            </a:pPr>
            <a:r>
              <a:rPr lang="ar-SA" smtClean="0"/>
              <a:t>- 	</a:t>
            </a:r>
            <a:r>
              <a:rPr lang="ar-JO" smtClean="0"/>
              <a:t>عند كتابة التقرير ضع في بالك بانك تخاطب نوعيات متباينة من القراء في اقسام مختلفة.</a:t>
            </a:r>
            <a:endParaRPr lang="en-US" smtClean="0">
              <a:cs typeface="Arial"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Content Placeholder 2"/>
          <p:cNvSpPr>
            <a:spLocks noGrp="1"/>
          </p:cNvSpPr>
          <p:nvPr>
            <p:ph idx="4294967295"/>
          </p:nvPr>
        </p:nvSpPr>
        <p:spPr>
          <a:xfrm>
            <a:off x="990600" y="1600200"/>
            <a:ext cx="7696200" cy="4525963"/>
          </a:xfrm>
        </p:spPr>
        <p:txBody>
          <a:bodyPr/>
          <a:lstStyle/>
          <a:p>
            <a:pPr algn="ctr"/>
            <a:endParaRPr lang="ar-SA" smtClean="0"/>
          </a:p>
          <a:p>
            <a:pPr algn="ctr"/>
            <a:endParaRPr lang="ar-SA" smtClean="0"/>
          </a:p>
          <a:p>
            <a:pPr algn="ctr">
              <a:buFont typeface="Arial" charset="0"/>
              <a:buNone/>
            </a:pPr>
            <a:endParaRPr lang="ar-SA" sz="8000" b="1" smtClean="0"/>
          </a:p>
          <a:p>
            <a:pPr algn="ctr">
              <a:buFont typeface="Arial" charset="0"/>
              <a:buNone/>
            </a:pPr>
            <a:r>
              <a:rPr lang="ar-SA" sz="8000" b="1" smtClean="0"/>
              <a:t> الأسئلة</a:t>
            </a:r>
          </a:p>
          <a:p>
            <a:pPr algn="ctr">
              <a:buFont typeface="Arial" charset="0"/>
              <a:buNone/>
            </a:pPr>
            <a:endParaRPr lang="en-US" smtClean="0">
              <a:cs typeface="Arial" charset="0"/>
            </a:endParaRPr>
          </a:p>
        </p:txBody>
      </p:sp>
      <p:pic>
        <p:nvPicPr>
          <p:cNvPr id="41986" name="Picture 2" descr="C:\Users\abc\Desktop\UoD\Teaching\أخلاقيات العمل\photo\QM.jpg"/>
          <p:cNvPicPr>
            <a:picLocks noChangeAspect="1" noChangeArrowheads="1"/>
          </p:cNvPicPr>
          <p:nvPr/>
        </p:nvPicPr>
        <p:blipFill>
          <a:blip r:embed="rId2"/>
          <a:srcRect/>
          <a:stretch>
            <a:fillRect/>
          </a:stretch>
        </p:blipFill>
        <p:spPr bwMode="auto">
          <a:xfrm>
            <a:off x="3733800" y="1676400"/>
            <a:ext cx="2027238" cy="2703513"/>
          </a:xfrm>
          <a:prstGeom prst="rect">
            <a:avLst/>
          </a:prstGeom>
          <a:noFill/>
          <a:ln w="9525">
            <a:noFill/>
            <a:miter lim="800000"/>
            <a:headEnd/>
            <a:tailEnd/>
          </a:ln>
        </p:spPr>
      </p:pic>
      <p:sp>
        <p:nvSpPr>
          <p:cNvPr id="41987" name="Rectangle 4"/>
          <p:cNvSpPr>
            <a:spLocks noChangeArrowheads="1"/>
          </p:cNvSpPr>
          <p:nvPr/>
        </p:nvSpPr>
        <p:spPr bwMode="auto">
          <a:xfrm>
            <a:off x="685800" y="228600"/>
            <a:ext cx="8229600" cy="1143000"/>
          </a:xfrm>
          <a:prstGeom prst="rect">
            <a:avLst/>
          </a:prstGeom>
          <a:noFill/>
          <a:ln w="9525">
            <a:noFill/>
            <a:miter lim="800000"/>
            <a:headEnd/>
            <a:tailEnd/>
          </a:ln>
        </p:spPr>
        <p:txBody>
          <a:bodyPr anchor="ctr"/>
          <a:lstStyle/>
          <a:p>
            <a:pPr algn="ctr" rtl="1" eaLnBrk="0" hangingPunct="0"/>
            <a:r>
              <a:rPr lang="ar-SA" sz="3200">
                <a:solidFill>
                  <a:srgbClr val="17375E"/>
                </a:solidFill>
                <a:latin typeface="Arial Narrow" pitchFamily="34" charset="0"/>
                <a:cs typeface="Times New Roman" pitchFamily="18" charset="0"/>
              </a:rPr>
              <a:t>الفصل السابع</a:t>
            </a:r>
            <a:endParaRPr lang="en-US" sz="3200">
              <a:solidFill>
                <a:srgbClr val="17375E"/>
              </a:solidFill>
              <a:latin typeface="Arial Narrow" pitchFamily="34"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p:nvPr>
        </p:nvSpPr>
        <p:spPr/>
        <p:txBody>
          <a:bodyPr/>
          <a:lstStyle/>
          <a:p>
            <a:r>
              <a:rPr lang="ar-SA" smtClean="0">
                <a:solidFill>
                  <a:srgbClr val="17375E"/>
                </a:solidFill>
                <a:latin typeface="Arial Narrow" pitchFamily="34" charset="0"/>
              </a:rPr>
              <a:t>الفصل السابع: اللمسات النهائية للتقرير</a:t>
            </a:r>
            <a:endParaRPr lang="en-US" smtClean="0">
              <a:solidFill>
                <a:srgbClr val="17375E"/>
              </a:solidFill>
              <a:latin typeface="Arial Narrow" pitchFamily="34" charset="0"/>
              <a:cs typeface="Times New Roman" pitchFamily="18" charset="0"/>
            </a:endParaRPr>
          </a:p>
        </p:txBody>
      </p:sp>
      <p:sp>
        <p:nvSpPr>
          <p:cNvPr id="15362" name="Rectangle 3"/>
          <p:cNvSpPr>
            <a:spLocks noGrp="1"/>
          </p:cNvSpPr>
          <p:nvPr>
            <p:ph type="body" idx="1"/>
          </p:nvPr>
        </p:nvSpPr>
        <p:spPr>
          <a:xfrm>
            <a:off x="1066800" y="1600200"/>
            <a:ext cx="7620000" cy="4525963"/>
          </a:xfrm>
        </p:spPr>
        <p:txBody>
          <a:bodyPr/>
          <a:lstStyle/>
          <a:p>
            <a:pPr algn="justLow">
              <a:lnSpc>
                <a:spcPct val="80000"/>
              </a:lnSpc>
            </a:pPr>
            <a:r>
              <a:rPr lang="ar-SA" sz="4000" smtClean="0">
                <a:cs typeface="Times New Roman" pitchFamily="18" charset="0"/>
              </a:rPr>
              <a:t>المراجع </a:t>
            </a:r>
          </a:p>
          <a:p>
            <a:pPr lvl="1" algn="justLow">
              <a:lnSpc>
                <a:spcPct val="80000"/>
              </a:lnSpc>
            </a:pPr>
            <a:r>
              <a:rPr lang="ar-SA" sz="3200" smtClean="0">
                <a:cs typeface="Times New Roman" pitchFamily="18" charset="0"/>
              </a:rPr>
              <a:t>يشتمل هذا الجزء على قائمة بجميع المراجع التي وردت في متن التقرير مرتبة ترتيبا أبجديا وفقًا لأسماء عائلة المؤلفين، مع مراعاة الفصل بين المراجع العربية والأجنبية . وتكتب جميعها بنوع الخط المستخدم في كتابة متن التقرير.  وسنأخذ نوع واحد من الطرق المتبعة لكتابة المراجع وهي الكتب</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p:cNvSpPr>
          <p:nvPr>
            <p:ph type="body" idx="1"/>
          </p:nvPr>
        </p:nvSpPr>
        <p:spPr>
          <a:xfrm>
            <a:off x="990600" y="1600200"/>
            <a:ext cx="7696200" cy="4648200"/>
          </a:xfrm>
        </p:spPr>
        <p:txBody>
          <a:bodyPr/>
          <a:lstStyle/>
          <a:p>
            <a:pPr algn="just">
              <a:lnSpc>
                <a:spcPct val="90000"/>
              </a:lnSpc>
              <a:buFontTx/>
              <a:buChar char="•"/>
            </a:pPr>
            <a:r>
              <a:rPr lang="ar-SA" b="1" smtClean="0"/>
              <a:t>إذا كان المرجع كتابًا</a:t>
            </a:r>
            <a:r>
              <a:rPr lang="en-US" b="1" smtClean="0">
                <a:cs typeface="Arial" charset="0"/>
              </a:rPr>
              <a:t>:</a:t>
            </a:r>
            <a:endParaRPr lang="ar-SA" b="1" smtClean="0"/>
          </a:p>
          <a:p>
            <a:pPr lvl="1" algn="just">
              <a:lnSpc>
                <a:spcPct val="90000"/>
              </a:lnSpc>
              <a:buFontTx/>
              <a:buChar char="•"/>
            </a:pPr>
            <a:r>
              <a:rPr lang="ar-SA" smtClean="0"/>
              <a:t>اسم المؤلف</a:t>
            </a:r>
            <a:r>
              <a:rPr lang="en-US" smtClean="0">
                <a:cs typeface="Arial" charset="0"/>
              </a:rPr>
              <a:t> /</a:t>
            </a:r>
            <a:r>
              <a:rPr lang="ar-SA" smtClean="0"/>
              <a:t>المؤلفين</a:t>
            </a:r>
            <a:r>
              <a:rPr lang="en-US" smtClean="0">
                <a:cs typeface="Arial" charset="0"/>
              </a:rPr>
              <a:t>: </a:t>
            </a:r>
            <a:r>
              <a:rPr lang="ar-SA" smtClean="0"/>
              <a:t>يبدأ باسم العائلة ثم الأسماء الأولى أو اختصاراته ا</a:t>
            </a:r>
            <a:r>
              <a:rPr lang="en-US" smtClean="0">
                <a:cs typeface="Arial" charset="0"/>
              </a:rPr>
              <a:t>. </a:t>
            </a:r>
            <a:r>
              <a:rPr lang="ar-SA" smtClean="0"/>
              <a:t>وتليها نقطة</a:t>
            </a:r>
            <a:r>
              <a:rPr lang="en-US" smtClean="0">
                <a:cs typeface="Arial" charset="0"/>
              </a:rPr>
              <a:t>.</a:t>
            </a:r>
          </a:p>
          <a:p>
            <a:pPr lvl="1" algn="just">
              <a:lnSpc>
                <a:spcPct val="90000"/>
              </a:lnSpc>
              <a:buFontTx/>
              <a:buChar char="•"/>
            </a:pPr>
            <a:r>
              <a:rPr lang="ar-SA" sz="2000" smtClean="0"/>
              <a:t>سنة النشر</a:t>
            </a:r>
            <a:r>
              <a:rPr lang="en-US" sz="2000" smtClean="0">
                <a:cs typeface="Arial" charset="0"/>
              </a:rPr>
              <a:t>: </a:t>
            </a:r>
            <a:r>
              <a:rPr lang="ar-SA" sz="2000" smtClean="0"/>
              <a:t>في حالة عدم وجود تاريخ النشر يكتب</a:t>
            </a:r>
            <a:r>
              <a:rPr lang="en-US" sz="2000" smtClean="0">
                <a:cs typeface="Arial" charset="0"/>
              </a:rPr>
              <a:t> "</a:t>
            </a:r>
            <a:r>
              <a:rPr lang="ar-SA" sz="2000" smtClean="0"/>
              <a:t>بدون تاريخ</a:t>
            </a:r>
            <a:r>
              <a:rPr lang="en-US" sz="2000" smtClean="0">
                <a:cs typeface="Arial" charset="0"/>
              </a:rPr>
              <a:t>" </a:t>
            </a:r>
            <a:r>
              <a:rPr lang="ar-SA" sz="2000" smtClean="0"/>
              <a:t>تليها نقطة</a:t>
            </a:r>
            <a:r>
              <a:rPr lang="en-US" sz="2000" smtClean="0">
                <a:cs typeface="Arial" charset="0"/>
              </a:rPr>
              <a:t>.</a:t>
            </a:r>
            <a:endParaRPr lang="ar-SA" sz="2000" smtClean="0"/>
          </a:p>
          <a:p>
            <a:pPr lvl="1" algn="just">
              <a:lnSpc>
                <a:spcPct val="90000"/>
              </a:lnSpc>
              <a:buFontTx/>
              <a:buChar char="•"/>
            </a:pPr>
            <a:r>
              <a:rPr lang="ar-SA" sz="2000" smtClean="0"/>
              <a:t>عنوان الكتاب</a:t>
            </a:r>
            <a:r>
              <a:rPr lang="en-US" sz="2000" smtClean="0">
                <a:cs typeface="Arial" charset="0"/>
              </a:rPr>
              <a:t> : </a:t>
            </a:r>
            <a:r>
              <a:rPr lang="ar-SA" sz="2000" smtClean="0"/>
              <a:t>يكتب عادة بالبنط المائل ويليه نقطة</a:t>
            </a:r>
            <a:r>
              <a:rPr lang="en-US" sz="2000" smtClean="0">
                <a:cs typeface="Arial" charset="0"/>
              </a:rPr>
              <a:t> . </a:t>
            </a:r>
            <a:r>
              <a:rPr lang="ar-SA" sz="2000" smtClean="0"/>
              <a:t>وفي حالة وجود عنوانفرعي فإنه يرد بعد العنوان الأصلي مسبوقًا بنقطتين رأسيتين</a:t>
            </a:r>
            <a:r>
              <a:rPr lang="en-US" sz="2000" smtClean="0">
                <a:cs typeface="Arial" charset="0"/>
              </a:rPr>
              <a:t> ":" </a:t>
            </a:r>
            <a:r>
              <a:rPr lang="ar-SA" sz="2000" smtClean="0"/>
              <a:t>وتليه نقطة</a:t>
            </a:r>
            <a:r>
              <a:rPr lang="en-US" sz="2000" smtClean="0">
                <a:cs typeface="Arial" charset="0"/>
              </a:rPr>
              <a:t>.</a:t>
            </a:r>
          </a:p>
          <a:p>
            <a:pPr lvl="1" algn="just">
              <a:lnSpc>
                <a:spcPct val="90000"/>
              </a:lnSpc>
              <a:buFontTx/>
              <a:buChar char="•"/>
            </a:pPr>
            <a:r>
              <a:rPr lang="ar-SA" sz="2000" smtClean="0"/>
              <a:t>رقم الطبعة</a:t>
            </a:r>
            <a:r>
              <a:rPr lang="en-US" sz="2000" smtClean="0">
                <a:cs typeface="Arial" charset="0"/>
              </a:rPr>
              <a:t> : </a:t>
            </a:r>
            <a:r>
              <a:rPr lang="ar-SA" sz="2000" smtClean="0"/>
              <a:t>وفي حالة الاعتماد على أكثر من طبعة تذكر كل طبعة على حدة لتمثل مرجعًا مستق ً</a:t>
            </a:r>
            <a:r>
              <a:rPr lang="en-US" sz="2000" smtClean="0">
                <a:cs typeface="Arial" charset="0"/>
              </a:rPr>
              <a:t>.</a:t>
            </a:r>
            <a:endParaRPr lang="ar-SA" sz="2000" smtClean="0"/>
          </a:p>
          <a:p>
            <a:pPr lvl="1" algn="just">
              <a:lnSpc>
                <a:spcPct val="90000"/>
              </a:lnSpc>
              <a:buFontTx/>
              <a:buChar char="•"/>
            </a:pPr>
            <a:r>
              <a:rPr lang="ar-SA" sz="2000" smtClean="0"/>
              <a:t>اسم الناشر</a:t>
            </a:r>
            <a:r>
              <a:rPr lang="en-US" sz="2000" smtClean="0">
                <a:cs typeface="Arial" charset="0"/>
              </a:rPr>
              <a:t> : </a:t>
            </a:r>
            <a:r>
              <a:rPr lang="ar-SA" sz="2000" smtClean="0"/>
              <a:t>تليه نقطة</a:t>
            </a:r>
            <a:r>
              <a:rPr lang="en-US" sz="2000" smtClean="0">
                <a:cs typeface="Arial" charset="0"/>
              </a:rPr>
              <a:t>. </a:t>
            </a:r>
            <a:r>
              <a:rPr lang="ar-SA" sz="2000" smtClean="0"/>
              <a:t>وفي حال عدم وجود اسم ناشر يكتب</a:t>
            </a:r>
            <a:r>
              <a:rPr lang="en-US" sz="2000" smtClean="0">
                <a:cs typeface="Arial" charset="0"/>
              </a:rPr>
              <a:t> "</a:t>
            </a:r>
            <a:r>
              <a:rPr lang="ar-SA" sz="2000" smtClean="0"/>
              <a:t>بدون ناشر</a:t>
            </a:r>
            <a:r>
              <a:rPr lang="en-US" sz="2000" smtClean="0">
                <a:cs typeface="Arial" charset="0"/>
              </a:rPr>
              <a:t>".</a:t>
            </a:r>
            <a:endParaRPr lang="ar-SA" sz="2000" smtClean="0"/>
          </a:p>
          <a:p>
            <a:pPr lvl="1" algn="just">
              <a:lnSpc>
                <a:spcPct val="90000"/>
              </a:lnSpc>
              <a:buFontTx/>
              <a:buChar char="•"/>
            </a:pPr>
            <a:r>
              <a:rPr lang="ar-SA" sz="2000" smtClean="0"/>
              <a:t>مكان الناشر</a:t>
            </a:r>
            <a:r>
              <a:rPr lang="en-US" sz="2000" smtClean="0">
                <a:cs typeface="Arial" charset="0"/>
              </a:rPr>
              <a:t>: </a:t>
            </a:r>
            <a:r>
              <a:rPr lang="ar-SA" sz="2000" smtClean="0"/>
              <a:t>تليه نقطة</a:t>
            </a:r>
            <a:r>
              <a:rPr lang="en-US" sz="2000" smtClean="0">
                <a:cs typeface="Arial" charset="0"/>
              </a:rPr>
              <a:t>.</a:t>
            </a:r>
            <a:endParaRPr lang="en-US" sz="1800" smtClean="0">
              <a:cs typeface="Arial" charset="0"/>
            </a:endParaRPr>
          </a:p>
        </p:txBody>
      </p:sp>
      <p:sp>
        <p:nvSpPr>
          <p:cNvPr id="16386" name="Rectangle 5"/>
          <p:cNvSpPr>
            <a:spLocks noGrp="1"/>
          </p:cNvSpPr>
          <p:nvPr>
            <p:ph type="title"/>
          </p:nvPr>
        </p:nvSpPr>
        <p:spPr/>
        <p:txBody>
          <a:bodyPr/>
          <a:lstStyle/>
          <a:p>
            <a:r>
              <a:rPr lang="ar-SA" smtClean="0"/>
              <a:t>المراجع</a:t>
            </a:r>
            <a:endParaRPr lang="en-US" smtClean="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p:nvPr>
        </p:nvSpPr>
        <p:spPr/>
        <p:txBody>
          <a:bodyPr/>
          <a:lstStyle/>
          <a:p>
            <a:r>
              <a:rPr lang="ar-SA" smtClean="0"/>
              <a:t>الملاحق والمرفقات</a:t>
            </a:r>
            <a:endParaRPr lang="en-US" smtClean="0">
              <a:cs typeface="Times New Roman" pitchFamily="18" charset="0"/>
            </a:endParaRPr>
          </a:p>
        </p:txBody>
      </p:sp>
      <p:sp>
        <p:nvSpPr>
          <p:cNvPr id="17410" name="Rectangle 3"/>
          <p:cNvSpPr>
            <a:spLocks noGrp="1"/>
          </p:cNvSpPr>
          <p:nvPr>
            <p:ph type="body" idx="1"/>
          </p:nvPr>
        </p:nvSpPr>
        <p:spPr>
          <a:xfrm>
            <a:off x="1066800" y="1600200"/>
            <a:ext cx="7620000" cy="4525963"/>
          </a:xfrm>
        </p:spPr>
        <p:txBody>
          <a:bodyPr/>
          <a:lstStyle/>
          <a:p>
            <a:pPr>
              <a:lnSpc>
                <a:spcPct val="90000"/>
              </a:lnSpc>
            </a:pPr>
            <a:r>
              <a:rPr lang="ar-SA" sz="4000" smtClean="0"/>
              <a:t>الملاحق والمرفقات</a:t>
            </a:r>
          </a:p>
          <a:p>
            <a:pPr lvl="1">
              <a:lnSpc>
                <a:spcPct val="90000"/>
              </a:lnSpc>
            </a:pPr>
            <a:r>
              <a:rPr lang="ar-SA" sz="2400" smtClean="0"/>
              <a:t>يتم اختصار الملاحق إلى أقل حجم ممكن، وتشمل الملاحق البيانات والإحصاءات الأصلية للبحث قبل تحليلها، كما تشمل أي بيانات أخرى استخدمها الباحث ولم ُتضمَن في النص، وذلك يسهل على القارئ الاستمرار في القراءة ومتابعة الأفكار الواردة بالتقرير دون معوقات. </a:t>
            </a:r>
          </a:p>
          <a:p>
            <a:pPr lvl="1">
              <a:lnSpc>
                <a:spcPct val="90000"/>
              </a:lnSpc>
            </a:pPr>
            <a:r>
              <a:rPr lang="ar-SA" sz="2400" smtClean="0"/>
              <a:t>وينبغي الإشارة إلى الملاحق في متن النص</a:t>
            </a:r>
            <a:endParaRPr lang="en-US" sz="2400" smtClean="0">
              <a:cs typeface="Arial" charset="0"/>
            </a:endParaRPr>
          </a:p>
          <a:p>
            <a:pPr lvl="1">
              <a:lnSpc>
                <a:spcPct val="90000"/>
              </a:lnSpc>
            </a:pPr>
            <a:r>
              <a:rPr lang="ar-SA" sz="2400" smtClean="0"/>
              <a:t>المرفقات تحتوي بيانات تفصيلية أو بيانات هامشية مثل</a:t>
            </a:r>
            <a:r>
              <a:rPr lang="en-US" sz="2400" smtClean="0">
                <a:cs typeface="Arial" charset="0"/>
              </a:rPr>
              <a:t>:</a:t>
            </a:r>
          </a:p>
          <a:p>
            <a:pPr lvl="2">
              <a:lnSpc>
                <a:spcPct val="90000"/>
              </a:lnSpc>
            </a:pPr>
            <a:r>
              <a:rPr lang="ar-SA" smtClean="0"/>
              <a:t>معلومات تفصيلية عن دراسات سابقة</a:t>
            </a:r>
            <a:endParaRPr lang="en-US" smtClean="0">
              <a:cs typeface="Arial" charset="0"/>
            </a:endParaRPr>
          </a:p>
          <a:p>
            <a:pPr lvl="2">
              <a:lnSpc>
                <a:spcPct val="90000"/>
              </a:lnSpc>
            </a:pPr>
            <a:r>
              <a:rPr lang="ar-SA" smtClean="0"/>
              <a:t>بيانات تاريخية</a:t>
            </a:r>
            <a:endParaRPr lang="en-US" smtClean="0">
              <a:cs typeface="Arial" charset="0"/>
            </a:endParaRPr>
          </a:p>
          <a:p>
            <a:pPr lvl="2">
              <a:lnSpc>
                <a:spcPct val="90000"/>
              </a:lnSpc>
            </a:pPr>
            <a:r>
              <a:rPr lang="ar-SA" smtClean="0"/>
              <a:t>صور</a:t>
            </a:r>
            <a:endParaRPr lang="en-US" smtClean="0">
              <a:cs typeface="Arial" charset="0"/>
            </a:endParaRPr>
          </a:p>
          <a:p>
            <a:pPr lvl="2">
              <a:lnSpc>
                <a:spcPct val="90000"/>
              </a:lnSpc>
            </a:pPr>
            <a:r>
              <a:rPr lang="ar-SA" smtClean="0"/>
              <a:t>حسابات تفصيلية</a:t>
            </a:r>
            <a:endParaRPr lang="en-US" smtClean="0">
              <a:cs typeface="Arial"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ar-JO" smtClean="0"/>
              <a:t>المراجعة الشخصية</a:t>
            </a:r>
            <a:endParaRPr lang="en-US" smtClean="0">
              <a:cs typeface="Times New Roman" pitchFamily="18" charset="0"/>
            </a:endParaRPr>
          </a:p>
        </p:txBody>
      </p:sp>
      <p:sp>
        <p:nvSpPr>
          <p:cNvPr id="18434" name="Content Placeholder 2"/>
          <p:cNvSpPr>
            <a:spLocks noGrp="1"/>
          </p:cNvSpPr>
          <p:nvPr>
            <p:ph idx="1"/>
          </p:nvPr>
        </p:nvSpPr>
        <p:spPr>
          <a:xfrm>
            <a:off x="990600" y="1600200"/>
            <a:ext cx="7696200" cy="4525963"/>
          </a:xfrm>
        </p:spPr>
        <p:txBody>
          <a:bodyPr/>
          <a:lstStyle/>
          <a:p>
            <a:pPr marL="609600" indent="-609600" algn="just" eaLnBrk="1" hangingPunct="1">
              <a:buFontTx/>
              <a:buChar char="•"/>
            </a:pPr>
            <a:r>
              <a:rPr lang="ar-JO" smtClean="0"/>
              <a:t>حاول </a:t>
            </a:r>
            <a:r>
              <a:rPr lang="ar-SA" smtClean="0"/>
              <a:t>أ</a:t>
            </a:r>
            <a:r>
              <a:rPr lang="ar-JO" smtClean="0"/>
              <a:t>ن تبذل كل ما في وسعك لتحويل وجهة نظرك لتصبح هي وجهة نظر القارئ كما </a:t>
            </a:r>
            <a:r>
              <a:rPr lang="ar-SA" smtClean="0"/>
              <a:t>أ</a:t>
            </a:r>
            <a:r>
              <a:rPr lang="ar-JO" smtClean="0"/>
              <a:t>نك تستطيع تقوم بالكثير من اعمال التنقيح مع اتباع الآتي :</a:t>
            </a:r>
            <a:endParaRPr lang="ar-SA" smtClean="0"/>
          </a:p>
          <a:p>
            <a:pPr marL="609600" indent="-609600" algn="just" eaLnBrk="1" hangingPunct="1">
              <a:buFontTx/>
              <a:buAutoNum type="arabicPeriod"/>
            </a:pPr>
            <a:r>
              <a:rPr lang="ar-JO" smtClean="0"/>
              <a:t>القراءة ال</a:t>
            </a:r>
            <a:r>
              <a:rPr lang="ar-SA" smtClean="0"/>
              <a:t>أ</a:t>
            </a:r>
            <a:r>
              <a:rPr lang="ar-JO" smtClean="0"/>
              <a:t>ولى:</a:t>
            </a:r>
          </a:p>
          <a:p>
            <a:pPr marL="990600" lvl="1" indent="-533400" algn="just" eaLnBrk="1" hangingPunct="1">
              <a:buFont typeface="Arial" charset="0"/>
              <a:buNone/>
            </a:pPr>
            <a:r>
              <a:rPr lang="ar-JO" smtClean="0"/>
              <a:t>افحص المادة الموجودة في المسودة من خلال :</a:t>
            </a:r>
          </a:p>
          <a:p>
            <a:pPr marL="990600" lvl="1" indent="-533400" algn="just" eaLnBrk="1" hangingPunct="1">
              <a:buFont typeface="Arial" charset="0"/>
              <a:buNone/>
            </a:pPr>
            <a:r>
              <a:rPr lang="ar-JO" smtClean="0"/>
              <a:t>1- هل تحتوي على معلومات كافية؟</a:t>
            </a:r>
            <a:r>
              <a:rPr lang="ar-SA" smtClean="0"/>
              <a:t> </a:t>
            </a:r>
            <a:endParaRPr lang="ar-JO" smtClean="0"/>
          </a:p>
          <a:p>
            <a:pPr marL="990600" lvl="1" indent="-533400" algn="just" eaLnBrk="1" hangingPunct="1">
              <a:buFont typeface="Arial" charset="0"/>
              <a:buNone/>
            </a:pPr>
            <a:r>
              <a:rPr lang="ar-JO" smtClean="0"/>
              <a:t>2- هل الامر يحتاج الى المزيد من الامثلة؟</a:t>
            </a:r>
          </a:p>
          <a:p>
            <a:pPr marL="990600" lvl="1" indent="-533400" algn="just" eaLnBrk="1" hangingPunct="1">
              <a:buFont typeface="Arial" charset="0"/>
              <a:buNone/>
            </a:pPr>
            <a:r>
              <a:rPr lang="ar-JO" smtClean="0"/>
              <a:t>3- هل الحقائق تحتاج الى مزيد من التفسير؟</a:t>
            </a:r>
            <a:endParaRPr lang="en-US" smtClean="0">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ar-JO" smtClean="0"/>
              <a:t>المراجعة الشخصية </a:t>
            </a:r>
            <a:endParaRPr lang="en-US" smtClean="0">
              <a:cs typeface="Times New Roman" pitchFamily="18" charset="0"/>
            </a:endParaRPr>
          </a:p>
        </p:txBody>
      </p:sp>
      <p:sp>
        <p:nvSpPr>
          <p:cNvPr id="19458" name="Content Placeholder 2"/>
          <p:cNvSpPr>
            <a:spLocks noGrp="1"/>
          </p:cNvSpPr>
          <p:nvPr>
            <p:ph idx="1"/>
          </p:nvPr>
        </p:nvSpPr>
        <p:spPr/>
        <p:txBody>
          <a:bodyPr/>
          <a:lstStyle/>
          <a:p>
            <a:pPr eaLnBrk="1" hangingPunct="1">
              <a:buFont typeface="Arial" charset="0"/>
              <a:buNone/>
            </a:pPr>
            <a:r>
              <a:rPr lang="ar-SA" smtClean="0"/>
              <a:t>	2. </a:t>
            </a:r>
            <a:r>
              <a:rPr lang="ar-JO" smtClean="0"/>
              <a:t>القراءة الثانية :</a:t>
            </a:r>
          </a:p>
          <a:p>
            <a:pPr lvl="1" eaLnBrk="1" hangingPunct="1">
              <a:buFont typeface="Arial" charset="0"/>
              <a:buNone/>
            </a:pPr>
            <a:r>
              <a:rPr lang="ar-SA" smtClean="0"/>
              <a:t>اطرح على نفسك الأسئلة التالية:</a:t>
            </a:r>
          </a:p>
          <a:p>
            <a:pPr lvl="2" eaLnBrk="1" hangingPunct="1">
              <a:buFont typeface="Arial" charset="0"/>
              <a:buNone/>
            </a:pPr>
            <a:r>
              <a:rPr lang="ar-JO" smtClean="0"/>
              <a:t>1- هل التقرير سرد بطريقة واضحة ؟</a:t>
            </a:r>
          </a:p>
          <a:p>
            <a:pPr lvl="2" eaLnBrk="1" hangingPunct="1">
              <a:buFont typeface="Arial" charset="0"/>
              <a:buNone/>
            </a:pPr>
            <a:r>
              <a:rPr lang="ar-JO" smtClean="0"/>
              <a:t>2- هل التقرير مقدم في مرحلة واضحة محددة ؟</a:t>
            </a:r>
          </a:p>
          <a:p>
            <a:pPr lvl="2" eaLnBrk="1" hangingPunct="1">
              <a:buFont typeface="Arial" charset="0"/>
              <a:buNone/>
            </a:pPr>
            <a:r>
              <a:rPr lang="ar-JO" smtClean="0"/>
              <a:t>3- هل الارتباط بين المراحل واضحا ؟</a:t>
            </a:r>
          </a:p>
          <a:p>
            <a:pPr lvl="2" eaLnBrk="1" hangingPunct="1">
              <a:buFont typeface="Arial" charset="0"/>
              <a:buNone/>
            </a:pPr>
            <a:r>
              <a:rPr lang="ar-JO" smtClean="0"/>
              <a:t>4- هل هنالك ارتباط بين </a:t>
            </a:r>
            <a:r>
              <a:rPr lang="ar-SA" smtClean="0"/>
              <a:t>أ</a:t>
            </a:r>
            <a:r>
              <a:rPr lang="ar-JO" smtClean="0"/>
              <a:t>جزاء الموضوع؟</a:t>
            </a:r>
          </a:p>
          <a:p>
            <a:pPr lvl="2" eaLnBrk="1" hangingPunct="1">
              <a:buFont typeface="Arial" charset="0"/>
              <a:buNone/>
            </a:pPr>
            <a:endParaRPr lang="en-US" smtClean="0">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ar-JO" smtClean="0"/>
              <a:t>المراجعة الشخصية</a:t>
            </a:r>
            <a:endParaRPr lang="en-US" smtClean="0">
              <a:cs typeface="Times New Roman" pitchFamily="18" charset="0"/>
            </a:endParaRPr>
          </a:p>
        </p:txBody>
      </p:sp>
      <p:sp>
        <p:nvSpPr>
          <p:cNvPr id="20482" name="Content Placeholder 2"/>
          <p:cNvSpPr>
            <a:spLocks noGrp="1"/>
          </p:cNvSpPr>
          <p:nvPr>
            <p:ph idx="1"/>
          </p:nvPr>
        </p:nvSpPr>
        <p:spPr/>
        <p:txBody>
          <a:bodyPr/>
          <a:lstStyle/>
          <a:p>
            <a:pPr eaLnBrk="1" hangingPunct="1">
              <a:buFont typeface="Arial" charset="0"/>
              <a:buNone/>
            </a:pPr>
            <a:r>
              <a:rPr lang="ar-SA" smtClean="0"/>
              <a:t>3. </a:t>
            </a:r>
            <a:r>
              <a:rPr lang="ar-JO" smtClean="0"/>
              <a:t>القراءة الثالثة :</a:t>
            </a:r>
          </a:p>
          <a:p>
            <a:pPr lvl="1" eaLnBrk="1" hangingPunct="1">
              <a:buFont typeface="Arial" charset="0"/>
              <a:buNone/>
            </a:pPr>
            <a:r>
              <a:rPr lang="ar-JO" smtClean="0"/>
              <a:t>افحص تركيب العبارات وال</a:t>
            </a:r>
            <a:r>
              <a:rPr lang="ar-SA" smtClean="0"/>
              <a:t>أ</a:t>
            </a:r>
            <a:r>
              <a:rPr lang="ar-JO" smtClean="0"/>
              <a:t>سلوب والشكل العام للتقرير:</a:t>
            </a:r>
          </a:p>
          <a:p>
            <a:pPr lvl="2" eaLnBrk="1" hangingPunct="1">
              <a:buFontTx/>
              <a:buChar char="-"/>
            </a:pPr>
            <a:r>
              <a:rPr lang="ar-JO" smtClean="0"/>
              <a:t>هل العبارات صحيحة ومؤثرة؟</a:t>
            </a:r>
            <a:endParaRPr lang="ar-SA" smtClean="0"/>
          </a:p>
          <a:p>
            <a:pPr lvl="2" eaLnBrk="1" hangingPunct="1">
              <a:buFontTx/>
              <a:buChar char="-"/>
            </a:pPr>
            <a:r>
              <a:rPr lang="ar-JO" smtClean="0"/>
              <a:t>هل الكلمات صحيحة ودقيقة وواضحة؟</a:t>
            </a:r>
            <a:endParaRPr lang="ar-SA" smtClean="0"/>
          </a:p>
          <a:p>
            <a:pPr lvl="2" eaLnBrk="1" hangingPunct="1">
              <a:buFontTx/>
              <a:buChar char="-"/>
            </a:pPr>
            <a:r>
              <a:rPr lang="ar-JO" smtClean="0"/>
              <a:t>هل يمكن تحسين العبارات؟</a:t>
            </a:r>
          </a:p>
          <a:p>
            <a:pPr eaLnBrk="1" hangingPunct="1">
              <a:buFont typeface="Arial" charset="0"/>
              <a:buNone/>
            </a:pPr>
            <a:r>
              <a:rPr lang="ar-SA" smtClean="0"/>
              <a:t>4. أ</a:t>
            </a:r>
            <a:r>
              <a:rPr lang="ar-JO" smtClean="0"/>
              <a:t>عد الكتابة :</a:t>
            </a:r>
          </a:p>
          <a:p>
            <a:pPr lvl="2" eaLnBrk="1" hangingPunct="1">
              <a:buFont typeface="Arial" charset="0"/>
              <a:buNone/>
            </a:pPr>
            <a:r>
              <a:rPr lang="ar-SA" smtClean="0"/>
              <a:t>أ</a:t>
            </a:r>
            <a:r>
              <a:rPr lang="ar-JO" smtClean="0"/>
              <a:t>عد صياغة كل العبارات غير الواضحة .</a:t>
            </a:r>
            <a:endParaRPr lang="en-US" smtClean="0">
              <a:cs typeface="Arial"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ar-SA" smtClean="0"/>
              <a:t>مراجعة التدقيق - </a:t>
            </a:r>
            <a:r>
              <a:rPr lang="en-US" smtClean="0">
                <a:cs typeface="Times New Roman" pitchFamily="18" charset="0"/>
              </a:rPr>
              <a:t>Proofreading</a:t>
            </a:r>
          </a:p>
        </p:txBody>
      </p:sp>
      <p:sp>
        <p:nvSpPr>
          <p:cNvPr id="21506" name="Content Placeholder 2"/>
          <p:cNvSpPr>
            <a:spLocks noGrp="1"/>
          </p:cNvSpPr>
          <p:nvPr>
            <p:ph idx="1"/>
          </p:nvPr>
        </p:nvSpPr>
        <p:spPr>
          <a:xfrm>
            <a:off x="990600" y="1295400"/>
            <a:ext cx="7772400" cy="4525963"/>
          </a:xfrm>
        </p:spPr>
        <p:txBody>
          <a:bodyPr/>
          <a:lstStyle/>
          <a:p>
            <a:pPr algn="just" eaLnBrk="1" hangingPunct="1"/>
            <a:r>
              <a:rPr lang="ar-JO" smtClean="0"/>
              <a:t>مراجعة بواسطة زميل</a:t>
            </a:r>
            <a:r>
              <a:rPr lang="ar-SA" smtClean="0"/>
              <a:t> أو ”طرف ثالث“.</a:t>
            </a:r>
            <a:endParaRPr lang="ar-SA" sz="3000" smtClean="0"/>
          </a:p>
          <a:p>
            <a:pPr algn="just" eaLnBrk="1" hangingPunct="1"/>
            <a:r>
              <a:rPr lang="ar-JO" sz="3000" smtClean="0"/>
              <a:t>كل </a:t>
            </a:r>
            <a:r>
              <a:rPr lang="ar-SA" sz="3000" smtClean="0"/>
              <a:t>إ</a:t>
            </a:r>
            <a:r>
              <a:rPr lang="ar-JO" sz="3000" smtClean="0"/>
              <a:t>نسان تقيده نواحي قصور معينة اذا قام بدور الناقد لكتابته الشخصية فقد تكون الكلمات المختارة صعبة الفهم </a:t>
            </a:r>
            <a:r>
              <a:rPr lang="ar-SA" sz="3000" smtClean="0"/>
              <a:t>أ</a:t>
            </a:r>
            <a:r>
              <a:rPr lang="ar-JO" sz="3000" smtClean="0"/>
              <a:t>و تكون </a:t>
            </a:r>
            <a:r>
              <a:rPr lang="ar-SA" sz="3000" smtClean="0"/>
              <a:t>ال</a:t>
            </a:r>
            <a:r>
              <a:rPr lang="ar-JO" sz="3000" smtClean="0"/>
              <a:t>جمل طويلة </a:t>
            </a:r>
            <a:r>
              <a:rPr lang="ar-SA" sz="3000" smtClean="0"/>
              <a:t>و</a:t>
            </a:r>
            <a:r>
              <a:rPr lang="ar-JO" sz="3000" smtClean="0"/>
              <a:t>معقدة </a:t>
            </a:r>
            <a:r>
              <a:rPr lang="ar-SA" sz="3000" smtClean="0"/>
              <a:t>أ</a:t>
            </a:r>
            <a:r>
              <a:rPr lang="ar-JO" sz="3000" smtClean="0"/>
              <a:t>و قد تمر عليك </a:t>
            </a:r>
            <a:r>
              <a:rPr lang="ar-SA" sz="3000" smtClean="0"/>
              <a:t>أ</a:t>
            </a:r>
            <a:r>
              <a:rPr lang="ar-JO" sz="3000" smtClean="0"/>
              <a:t>خطاء دون </a:t>
            </a:r>
            <a:r>
              <a:rPr lang="ar-SA" sz="3000" smtClean="0"/>
              <a:t>أن </a:t>
            </a:r>
            <a:r>
              <a:rPr lang="ar-JO" sz="3000" smtClean="0"/>
              <a:t>تلاحظها</a:t>
            </a:r>
            <a:r>
              <a:rPr lang="ar-SA" sz="3000" smtClean="0"/>
              <a:t>.</a:t>
            </a:r>
          </a:p>
          <a:p>
            <a:pPr algn="just" eaLnBrk="1" hangingPunct="1"/>
            <a:r>
              <a:rPr lang="ar-JO" sz="3000" smtClean="0"/>
              <a:t> فما العمل؟ وكيف يمكن التغلب على ذلك ؟ يمكن التغلب على ذلك من خلال المراجعة من خلال زميل لك تثق في قدراته وتطلب منه ان يأخذ دور القارئ غير المتحيز للموضوع .</a:t>
            </a: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726</TotalTime>
  <Words>1314</Words>
  <Application>Microsoft Office PowerPoint</Application>
  <PresentationFormat>On-screen Show (4:3)</PresentationFormat>
  <Paragraphs>156</Paragraphs>
  <Slides>29</Slides>
  <Notes>0</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29</vt:i4>
      </vt:variant>
    </vt:vector>
  </HeadingPairs>
  <TitlesOfParts>
    <vt:vector size="34" baseType="lpstr">
      <vt:lpstr>Arial</vt:lpstr>
      <vt:lpstr>Calibri</vt:lpstr>
      <vt:lpstr>Times New Roman</vt:lpstr>
      <vt:lpstr>Arial Narrow</vt:lpstr>
      <vt:lpstr>سمة Office</vt:lpstr>
      <vt:lpstr>Slide 1</vt:lpstr>
      <vt:lpstr>Slide 2</vt:lpstr>
      <vt:lpstr>الفصل السابع: اللمسات النهائية للتقرير</vt:lpstr>
      <vt:lpstr>المراجع</vt:lpstr>
      <vt:lpstr>الملاحق والمرفقات</vt:lpstr>
      <vt:lpstr>المراجعة الشخصية</vt:lpstr>
      <vt:lpstr>المراجعة الشخصية </vt:lpstr>
      <vt:lpstr>المراجعة الشخصية</vt:lpstr>
      <vt:lpstr>مراجعة التدقيق - Proofreading</vt:lpstr>
      <vt:lpstr>تابع: مراجعة التدقيق - Proofreading</vt:lpstr>
      <vt:lpstr>الاقتراحات التي يمكن توجيه النظر اليها من قبل الزميل </vt:lpstr>
      <vt:lpstr>الاقتراحات التي يمكن توجيه النظر اليها من قبل الزميل </vt:lpstr>
      <vt:lpstr>الاقتراحات التي يمكن توجيه النظر اليها من قبل الزميل </vt:lpstr>
      <vt:lpstr>الاقتراحات التي يمكن توجيه النظر اليها من قبل الزميل </vt:lpstr>
      <vt:lpstr>الاقتراحات التي يمكن توجيه النظر اليها من قبل الزميل </vt:lpstr>
      <vt:lpstr>الاقتراحات التي يمكن توجيه النظر اليها من قبل الزميل </vt:lpstr>
      <vt:lpstr>الفصل الحادي عشر</vt:lpstr>
      <vt:lpstr>الشكل النهائي للتقرير</vt:lpstr>
      <vt:lpstr>الشكل النهائي للتقرير</vt:lpstr>
      <vt:lpstr>الشكل النهائي للتقرير</vt:lpstr>
      <vt:lpstr>الشكل النهائي للتقرير</vt:lpstr>
      <vt:lpstr>الشكل النهائي للتقرير</vt:lpstr>
      <vt:lpstr>الشكل النهائي للتقرير</vt:lpstr>
      <vt:lpstr>الشكل النهائي للتقرير</vt:lpstr>
      <vt:lpstr>الشكل النهائي للتقرير</vt:lpstr>
      <vt:lpstr>الشكل النهائي للتقرير</vt:lpstr>
      <vt:lpstr>الشكل النهائي للتقرير</vt:lpstr>
      <vt:lpstr>الشكل النهائي للتقرير</vt:lpstr>
      <vt:lpstr>Slide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العاشر </dc:title>
  <dc:creator>ALSMADI</dc:creator>
  <cp:lastModifiedBy>abc</cp:lastModifiedBy>
  <cp:revision>97</cp:revision>
  <cp:lastPrinted>2011-12-10T07:27:23Z</cp:lastPrinted>
  <dcterms:created xsi:type="dcterms:W3CDTF">2011-12-09T20:55:01Z</dcterms:created>
  <dcterms:modified xsi:type="dcterms:W3CDTF">2012-05-26T19:51:38Z</dcterms:modified>
</cp:coreProperties>
</file>